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03" r:id="rId4"/>
    <p:sldId id="260" r:id="rId5"/>
    <p:sldId id="258" r:id="rId6"/>
    <p:sldId id="316" r:id="rId7"/>
    <p:sldId id="341" r:id="rId8"/>
    <p:sldId id="343" r:id="rId9"/>
    <p:sldId id="342" r:id="rId10"/>
    <p:sldId id="294" r:id="rId11"/>
    <p:sldId id="344" r:id="rId12"/>
    <p:sldId id="345" r:id="rId13"/>
    <p:sldId id="346" r:id="rId14"/>
    <p:sldId id="325" r:id="rId15"/>
    <p:sldId id="326" r:id="rId16"/>
    <p:sldId id="268" r:id="rId17"/>
    <p:sldId id="305" r:id="rId18"/>
    <p:sldId id="333" r:id="rId19"/>
    <p:sldId id="331" r:id="rId20"/>
    <p:sldId id="334" r:id="rId21"/>
    <p:sldId id="335" r:id="rId22"/>
    <p:sldId id="332" r:id="rId23"/>
    <p:sldId id="330" r:id="rId24"/>
    <p:sldId id="322" r:id="rId25"/>
    <p:sldId id="283" r:id="rId2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99"/>
    <a:srgbClr val="00FFFF"/>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1278"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522FCA-69A2-4D43-B798-182086B96DC3}"/>
              </a:ext>
            </a:extLst>
          </p:cNvPr>
          <p:cNvSpPr>
            <a:spLocks noGrp="1"/>
          </p:cNvSpPr>
          <p:nvPr>
            <p:ph type="ctrTitle"/>
          </p:nvPr>
        </p:nvSpPr>
        <p:spPr>
          <a:xfrm>
            <a:off x="1143000" y="1122363"/>
            <a:ext cx="6858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 xmlns:a16="http://schemas.microsoft.com/office/drawing/2014/main" id="{E462CEFC-EBC1-4DF7-8164-5FE462C6E19B}"/>
              </a:ext>
            </a:extLst>
          </p:cNvPr>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AA929F80-D4CD-4548-90FF-8BB1B602C88A}"/>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A9EB7EA-946F-46B7-8AD2-946EAAE9E05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18365F8-8EBD-4C53-A0E2-D13C346682B4}"/>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75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2AFBC6-41C2-4F0C-9E5C-8793C48A8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5E4031D-80C0-433F-BE81-41CF1492B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EF1F71E-8CB7-4B85-8793-54DF6EBA174E}"/>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086280E8-6B2A-478C-AD43-0FB4AA80069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0C27779-AC77-497A-A0F7-859926C7EFC0}"/>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0492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04A53-F06C-4BDD-ADB8-B4FDE10B76A1}"/>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C45061FD-0EA3-474C-AFC8-EDEC3C21FE40}"/>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25CF1FB-CCD3-46C2-8CD2-C94B3A09968C}"/>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1C495C1C-8618-4EE3-B7C2-01D79683135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ED79FF9D-8CD5-4897-9D16-1605833468DB}"/>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051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88B1C-2A39-4A09-90D3-49BE37E71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08DE305-66EA-4182-8614-276EC0B27AA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2313512-E978-4B5E-AD65-F0F9BA91964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F0BF745-63E7-4203-9C9A-95D848E63352}"/>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A49F3993-962E-4F4C-A43B-6081484D6A1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292C9CAC-A16F-40C0-BB60-FDB21DDE97C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287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045184-57D4-44E2-996F-9EB64298DD4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E9CB156B-3EC0-4B1E-B53D-DED196789BFF}"/>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88FCBB9-59C3-47A9-8BC4-FB137B0F83E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38352D2-7C7F-4EEF-A707-65C8CC44178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26A4D81-BCD8-41F8-87E6-9BD025F8E55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112CC0D-D48A-414D-BAA1-1A1323B21FA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8BCF5BC-C17F-4EDC-8223-21EF8B8576D0}"/>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087445BB-C89A-4964-BBB9-671E4DB119E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38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FCDDE0-94A3-41C7-B3A7-E3214424C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07D5C7C-99DC-4A13-B092-1983DC34681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9860CD09-C184-475B-B78A-351BB6BAB6D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16B02069-B557-45E0-B486-A3E0E213CB4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1021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7EB5171-ABEB-4FDF-8861-778F6657BFC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F3382080-28CB-4096-A7FD-CD1BADEEAB5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156751BF-3AF4-4FF2-BFFA-833726CC6E56}"/>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214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D7071-477B-4651-8CE2-1FEB95CE9160}"/>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D6A73AFE-7A6A-4760-8A49-BA9E68D54D05}"/>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02C76A9-DD19-4967-A3B0-20D2B6976D17}"/>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8286EB8-1072-4281-A724-52EA5958EC63}"/>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458E39F-7ABF-4D79-955C-6F1CD99D743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8B4CBB21-CF69-4B93-8789-238C6553364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27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4E57E3-24CB-4376-9D7F-2615354886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734D8650-FE42-411B-B785-609785478C57}"/>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27650EE4-4552-44CE-BF1A-0D5A03059991}"/>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03EB6C1-540F-448E-98CA-FA1EBFBD10B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E20E50E4-5A52-4C13-9BE2-E80460B7C2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65E9235F-D314-4021-A33A-0B975BA5EA2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6645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1FB6C0-59FE-424A-B1EA-1D5AB8D4A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D92633B-B679-4EC7-B410-E89EAB781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B921E85-415B-43DA-9161-E0A1BB9C80E8}"/>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BCC4CB9-AB31-4A74-B262-86693387051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69A7406-DAA7-4A05-8D59-520818F347F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816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981EEB0-1B5C-4749-B809-6D87942EB45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43EE611-A1DD-4EB4-9341-357FD09F601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542DC0-C316-458A-AE7B-C71FFEC8BFB7}"/>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2F21A025-6396-4C30-8F01-E82CD77C129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F527054-4A30-4CB9-A54E-40A25D46CD0E}"/>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979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4/10/2022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4/10/2022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4/10/2022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4F06C3C-BDF6-4E3D-BEE2-9F47A1AE7AA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9070AEC-D5A5-4D62-B387-8C48B1CE375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6E045E7-244C-4CF3-B56A-CF454187B6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DBA41-01D4-484E-B79F-41DD162E210A}" type="datetimeFigureOut">
              <a:rPr lang="en-US" smtClean="0">
                <a:solidFill>
                  <a:prstClr val="black">
                    <a:tint val="75000"/>
                  </a:prstClr>
                </a:solidFill>
              </a:rPr>
              <a:pPr/>
              <a:t>4/10/2022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4C40A89A-9203-41D7-BEFC-91A469B795D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2D4666D-9899-4A02-A927-A3E4F3E9D1D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227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81000"/>
            <a:ext cx="9144000" cy="1981200"/>
          </a:xfrm>
        </p:spPr>
        <p:txBody>
          <a:bodyPr>
            <a:normAutofit fontScale="90000"/>
          </a:bodyPr>
          <a:lstStyle/>
          <a:p>
            <a:r>
              <a:rPr lang="en-US" sz="4900" dirty="0" smtClean="0">
                <a:solidFill>
                  <a:schemeClr val="bg1"/>
                </a:solidFill>
                <a:latin typeface="Arial Black" panose="020B0A04020102020204" pitchFamily="34" charset="0"/>
              </a:rPr>
              <a:t>SEICHE 2022</a:t>
            </a:r>
            <a:br>
              <a:rPr lang="en-US" sz="4900"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Introduction to Arduino</a:t>
            </a:r>
            <a:br>
              <a:rPr lang="en-US" dirty="0" smtClean="0">
                <a:solidFill>
                  <a:schemeClr val="bg1"/>
                </a:solidFill>
                <a:latin typeface="Arial Black" panose="020B0A04020102020204" pitchFamily="34" charset="0"/>
              </a:rPr>
            </a:br>
            <a:r>
              <a:rPr lang="en-US" sz="2700" dirty="0" smtClean="0"/>
              <a:t>Lesson 9 – ESP32 and External Power Sources</a:t>
            </a:r>
            <a:br>
              <a:rPr lang="en-US" sz="2700" dirty="0" smtClean="0"/>
            </a:br>
            <a:r>
              <a:rPr lang="en-US" sz="3000" dirty="0" smtClean="0">
                <a:solidFill>
                  <a:srgbClr val="FFFF00"/>
                </a:solidFill>
              </a:rPr>
              <a:t>POST UPDATED TO MATCH CLASS COVERAGE</a:t>
            </a:r>
            <a:endParaRPr lang="en-US" sz="3000" dirty="0">
              <a:solidFill>
                <a:srgbClr val="FFFF00"/>
              </a:solidFill>
            </a:endParaRPr>
          </a:p>
        </p:txBody>
      </p:sp>
      <p:sp>
        <p:nvSpPr>
          <p:cNvPr id="3"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chemeClr val="bg1"/>
                </a:solidFill>
                <a:latin typeface="Arial Black" panose="020B0A04020102020204" pitchFamily="34" charset="0"/>
              </a:rPr>
              <a:t>Instructor:   Paul Frommeyer</a:t>
            </a:r>
          </a:p>
          <a:p>
            <a:pPr algn="l">
              <a:spcBef>
                <a:spcPts val="0"/>
              </a:spcBef>
            </a:pPr>
            <a:r>
              <a:rPr lang="en-US" dirty="0">
                <a:solidFill>
                  <a:schemeClr val="bg1"/>
                </a:solidFill>
                <a:latin typeface="Arial Black" panose="020B0A04020102020204" pitchFamily="34" charset="0"/>
              </a:rPr>
              <a:t> </a:t>
            </a:r>
            <a:r>
              <a:rPr lang="en-US" dirty="0" smtClean="0">
                <a:solidFill>
                  <a:schemeClr val="bg1"/>
                </a:solidFill>
                <a:latin typeface="Arial Black" panose="020B0A04020102020204" pitchFamily="34" charset="0"/>
              </a:rPr>
              <a:t>                    </a:t>
            </a:r>
            <a:r>
              <a:rPr lang="en-US" sz="2000" dirty="0" smtClean="0">
                <a:solidFill>
                  <a:schemeClr val="bg1"/>
                </a:solidFill>
                <a:latin typeface="Arial Black" panose="020B0A04020102020204" pitchFamily="34" charset="0"/>
              </a:rPr>
              <a:t>www.paulfrommeyer.com</a:t>
            </a:r>
            <a:endParaRPr lang="en-US" dirty="0" smtClean="0">
              <a:solidFill>
                <a:schemeClr val="bg1"/>
              </a:solidFill>
              <a:latin typeface="Arial Black" panose="020B0A04020102020204" pitchFamily="34" charset="0"/>
            </a:endParaRPr>
          </a:p>
          <a:p>
            <a:pPr algn="l"/>
            <a:endParaRPr lang="en-US" dirty="0" smtClean="0">
              <a:solidFill>
                <a:schemeClr val="bg1"/>
              </a:solidFill>
              <a:latin typeface="Arial Black" panose="020B0A04020102020204" pitchFamily="34" charset="0"/>
            </a:endParaRPr>
          </a:p>
          <a:p>
            <a:pPr algn="l"/>
            <a:r>
              <a:rPr lang="en-US" sz="2800" dirty="0" smtClean="0">
                <a:solidFill>
                  <a:schemeClr val="bg1"/>
                </a:solidFill>
                <a:latin typeface="Arial Black" panose="020B0A04020102020204" pitchFamily="34" charset="0"/>
              </a:rPr>
              <a:t>Corporate Sponsor: DXC Technology</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Different Voltage Requirements</a:t>
            </a:r>
            <a:endParaRPr lang="en-US" dirty="0"/>
          </a:p>
        </p:txBody>
      </p:sp>
      <p:sp>
        <p:nvSpPr>
          <p:cNvPr id="3" name="Content Placeholder 2"/>
          <p:cNvSpPr>
            <a:spLocks noGrp="1"/>
          </p:cNvSpPr>
          <p:nvPr>
            <p:ph idx="1"/>
          </p:nvPr>
        </p:nvSpPr>
        <p:spPr>
          <a:xfrm>
            <a:off x="152400" y="838200"/>
            <a:ext cx="8686800" cy="5562600"/>
          </a:xfrm>
        </p:spPr>
        <p:txBody>
          <a:bodyPr>
            <a:noAutofit/>
          </a:bodyPr>
          <a:lstStyle/>
          <a:p>
            <a:r>
              <a:rPr lang="en-US" sz="2350" dirty="0" smtClean="0"/>
              <a:t>Not all peripherals will run at the same voltage as the microprocessor board you are using</a:t>
            </a:r>
          </a:p>
          <a:p>
            <a:r>
              <a:rPr lang="en-US" sz="2350" dirty="0" smtClean="0"/>
              <a:t>This results in different signal level tolerances. Not the power rails, </a:t>
            </a:r>
            <a:r>
              <a:rPr lang="en-US" sz="2350" i="1" dirty="0" smtClean="0"/>
              <a:t>but the control signals themselves </a:t>
            </a:r>
            <a:r>
              <a:rPr lang="en-US" sz="2350" dirty="0" smtClean="0"/>
              <a:t>operate at different voltages.</a:t>
            </a:r>
          </a:p>
          <a:p>
            <a:r>
              <a:rPr lang="en-US" sz="2350" dirty="0" smtClean="0"/>
              <a:t>Transmitting a 5 volt signal into a 3.3 volt device will damage or destroy the receiving device. This is as true for SPI as it is for traditional RS-232C TTL  serial connections.</a:t>
            </a:r>
          </a:p>
          <a:p>
            <a:r>
              <a:rPr lang="en-US" sz="2350" dirty="0" smtClean="0"/>
              <a:t>Transmitting a 3 volt signal into a 5 volt device </a:t>
            </a:r>
            <a:r>
              <a:rPr lang="en-US" sz="2350" i="1" dirty="0" smtClean="0"/>
              <a:t>sometimes</a:t>
            </a:r>
            <a:r>
              <a:rPr lang="en-US" sz="2350" dirty="0" smtClean="0"/>
              <a:t> works. It depends on how well designed the receiving device is.</a:t>
            </a:r>
          </a:p>
          <a:p>
            <a:r>
              <a:rPr lang="en-US" sz="2350" dirty="0" smtClean="0"/>
              <a:t>The best-practice solution to this problem is to use devices called level shifters. Level shifters provide voltage translation between the two different signal levels.</a:t>
            </a:r>
          </a:p>
        </p:txBody>
      </p:sp>
    </p:spTree>
    <p:extLst>
      <p:ext uri="{BB962C8B-B14F-4D97-AF65-F5344CB8AC3E}">
        <p14:creationId xmlns:p14="http://schemas.microsoft.com/office/powerpoint/2010/main" val="47713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Level Shifters</a:t>
            </a:r>
            <a:endParaRPr lang="en-US" dirty="0"/>
          </a:p>
        </p:txBody>
      </p:sp>
      <p:sp>
        <p:nvSpPr>
          <p:cNvPr id="3" name="Content Placeholder 2"/>
          <p:cNvSpPr>
            <a:spLocks noGrp="1"/>
          </p:cNvSpPr>
          <p:nvPr>
            <p:ph idx="1"/>
          </p:nvPr>
        </p:nvSpPr>
        <p:spPr>
          <a:xfrm>
            <a:off x="152400" y="838200"/>
            <a:ext cx="8686800" cy="2362200"/>
          </a:xfrm>
        </p:spPr>
        <p:txBody>
          <a:bodyPr>
            <a:noAutofit/>
          </a:bodyPr>
          <a:lstStyle/>
          <a:p>
            <a:r>
              <a:rPr lang="en-US" sz="2350" dirty="0" smtClean="0"/>
              <a:t>Level shifters provide bidirectional translation of logical signal voltages between different digital peripherals and devices</a:t>
            </a:r>
          </a:p>
          <a:p>
            <a:r>
              <a:rPr lang="en-US" sz="2350" dirty="0" smtClean="0"/>
              <a:t>For instance, if you needed to connect a 3.3V microcontroller to a 5V real time clock (RTC), you would use a level shifter on the SPI or I2C serial connections</a:t>
            </a:r>
          </a:p>
          <a:p>
            <a:r>
              <a:rPr lang="en-US" sz="2350" dirty="0" smtClean="0"/>
              <a:t>Nearly all level shifters are for 5 VDC and 3.3VDC translation</a:t>
            </a:r>
          </a:p>
          <a:p>
            <a:r>
              <a:rPr lang="en-US" sz="2350" dirty="0" smtClean="0"/>
              <a:t>Level shifters are not self powered; they must have external power connections to the higher voltage (5V) rail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4090987"/>
            <a:ext cx="4648200"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090987"/>
            <a:ext cx="2614613"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225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External Power Circuit Design</a:t>
            </a:r>
            <a:endParaRPr lang="en-US" sz="32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304800" y="762000"/>
            <a:ext cx="8305800" cy="39624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smtClean="0">
                <a:solidFill>
                  <a:prstClr val="white"/>
                </a:solidFill>
              </a:rPr>
              <a:t>All microcontroller boards have a range of external input power they will accept</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Not all boards have direct USB interfaces</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External power should be applied to the board’s external power input pin. This is usually shown on the board pinout</a:t>
            </a:r>
            <a:endParaRPr lang="en-US" b="1" dirty="0" smtClean="0">
              <a:solidFill>
                <a:srgbClr val="FFFF00"/>
              </a:solidFill>
            </a:endParaRPr>
          </a:p>
          <a:p>
            <a:pPr marL="342900" indent="-342900" algn="l">
              <a:buFont typeface="Arial" panose="020B0604020202020204" pitchFamily="34" charset="0"/>
              <a:buChar char="•"/>
            </a:pPr>
            <a:r>
              <a:rPr lang="en-US" b="1" dirty="0" smtClean="0">
                <a:solidFill>
                  <a:prstClr val="white"/>
                </a:solidFill>
              </a:rPr>
              <a:t>The </a:t>
            </a:r>
            <a:r>
              <a:rPr lang="en-US" b="1" dirty="0" err="1" smtClean="0">
                <a:solidFill>
                  <a:prstClr val="white"/>
                </a:solidFill>
              </a:rPr>
              <a:t>Heltec</a:t>
            </a:r>
            <a:r>
              <a:rPr lang="en-US" b="1" dirty="0" smtClean="0">
                <a:solidFill>
                  <a:prstClr val="white"/>
                </a:solidFill>
              </a:rPr>
              <a:t> </a:t>
            </a:r>
            <a:r>
              <a:rPr lang="en-US" b="1" dirty="0" err="1" smtClean="0">
                <a:solidFill>
                  <a:prstClr val="white"/>
                </a:solidFill>
              </a:rPr>
              <a:t>Wifi</a:t>
            </a:r>
            <a:r>
              <a:rPr lang="en-US" b="1" dirty="0" smtClean="0">
                <a:solidFill>
                  <a:prstClr val="white"/>
                </a:solidFill>
              </a:rPr>
              <a:t> Kit 32 accepts power on the 5V pin</a:t>
            </a:r>
          </a:p>
          <a:p>
            <a:pPr marL="342900" indent="-342900" algn="l">
              <a:buFont typeface="Arial" panose="020B0604020202020204" pitchFamily="34" charset="0"/>
              <a:buChar char="•"/>
            </a:pPr>
            <a:r>
              <a:rPr lang="en-US" b="1" dirty="0" smtClean="0">
                <a:solidFill>
                  <a:srgbClr val="FFFF00"/>
                </a:solidFill>
              </a:rPr>
              <a:t>The maximum external power a </a:t>
            </a:r>
            <a:r>
              <a:rPr lang="en-US" b="1" dirty="0" err="1" smtClean="0">
                <a:solidFill>
                  <a:srgbClr val="FFFF00"/>
                </a:solidFill>
              </a:rPr>
              <a:t>Heltec</a:t>
            </a:r>
            <a:r>
              <a:rPr lang="en-US" b="1" dirty="0" smtClean="0">
                <a:solidFill>
                  <a:srgbClr val="FFFF00"/>
                </a:solidFill>
              </a:rPr>
              <a:t> will accept is </a:t>
            </a:r>
            <a:r>
              <a:rPr lang="en-US" b="1" dirty="0" smtClean="0">
                <a:solidFill>
                  <a:srgbClr val="FF0000"/>
                </a:solidFill>
              </a:rPr>
              <a:t>six (6) volts.</a:t>
            </a:r>
          </a:p>
          <a:p>
            <a:pPr marL="342900" indent="-342900" algn="l">
              <a:buFont typeface="Arial" panose="020B0604020202020204" pitchFamily="34" charset="0"/>
              <a:buChar char="•"/>
            </a:pPr>
            <a:r>
              <a:rPr lang="en-US" b="1" dirty="0" smtClean="0">
                <a:solidFill>
                  <a:srgbClr val="FFFF00"/>
                </a:solidFill>
                <a:latin typeface="Arial Black" panose="020B0A04020102020204" pitchFamily="34" charset="0"/>
              </a:rPr>
              <a:t>Always maintain common grounding between all components, peripherals, and devices!</a:t>
            </a:r>
            <a:endParaRPr lang="en-US" b="1" dirty="0">
              <a:solidFill>
                <a:srgbClr val="FFFF00"/>
              </a:solidFill>
              <a:latin typeface="Arial Black" panose="020B0A04020102020204" pitchFamily="34" charset="0"/>
            </a:endParaRP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791074"/>
            <a:ext cx="34004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791074"/>
            <a:ext cx="4889007"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53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4400" b="1" dirty="0" smtClean="0"/>
              <a:t>The WS2812B LED aka </a:t>
            </a:r>
            <a:r>
              <a:rPr lang="en-US" sz="4400" b="1" dirty="0" err="1" smtClean="0"/>
              <a:t>Neopixel</a:t>
            </a:r>
            <a:endParaRPr lang="en-US" sz="44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0" y="609600"/>
            <a:ext cx="9031130" cy="308610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600" b="1" dirty="0" smtClean="0">
                <a:solidFill>
                  <a:prstClr val="white"/>
                </a:solidFill>
              </a:rPr>
              <a:t>The WS2812B is an (integrated) chip and 5050 package (flat, square) RGB LED</a:t>
            </a:r>
          </a:p>
          <a:p>
            <a:pPr marL="342900" indent="-342900" algn="l">
              <a:buFont typeface="Arial" panose="020B0604020202020204" pitchFamily="34" charset="0"/>
              <a:buChar char="•"/>
            </a:pPr>
            <a:r>
              <a:rPr lang="en-US" sz="1600" b="1" dirty="0" smtClean="0">
                <a:solidFill>
                  <a:prstClr val="white"/>
                </a:solidFill>
              </a:rPr>
              <a:t>An RGB LED can display 24 bits of color (0-255 red, 0-255 green, 0-255 blue)</a:t>
            </a:r>
          </a:p>
          <a:p>
            <a:pPr marL="342900" indent="-342900" algn="l">
              <a:buFont typeface="Arial" panose="020B0604020202020204" pitchFamily="34" charset="0"/>
              <a:buChar char="•"/>
            </a:pPr>
            <a:r>
              <a:rPr lang="en-US" sz="1600" b="1" dirty="0" smtClean="0">
                <a:solidFill>
                  <a:prstClr val="white"/>
                </a:solidFill>
              </a:rPr>
              <a:t>There are RGB LED controllers other than the WS2812B; discussion of those is outside the scope of our class</a:t>
            </a:r>
          </a:p>
          <a:p>
            <a:pPr marL="342900" indent="-342900" algn="l">
              <a:buFont typeface="Arial" panose="020B0604020202020204" pitchFamily="34" charset="0"/>
              <a:buChar char="•"/>
            </a:pPr>
            <a:r>
              <a:rPr lang="en-US" sz="1600" b="1" dirty="0" smtClean="0">
                <a:solidFill>
                  <a:prstClr val="white"/>
                </a:solidFill>
              </a:rPr>
              <a:t>“</a:t>
            </a:r>
            <a:r>
              <a:rPr lang="en-US" sz="1600" b="1" dirty="0" err="1" smtClean="0">
                <a:solidFill>
                  <a:prstClr val="white"/>
                </a:solidFill>
              </a:rPr>
              <a:t>Neopixel</a:t>
            </a:r>
            <a:r>
              <a:rPr lang="en-US" sz="1600" b="1" dirty="0" smtClean="0">
                <a:solidFill>
                  <a:prstClr val="white"/>
                </a:solidFill>
              </a:rPr>
              <a:t>” is a proprietary marketing term used by </a:t>
            </a:r>
            <a:r>
              <a:rPr lang="en-US" sz="1600" b="1" dirty="0" err="1" smtClean="0">
                <a:solidFill>
                  <a:prstClr val="white"/>
                </a:solidFill>
              </a:rPr>
              <a:t>Adafruit</a:t>
            </a:r>
            <a:r>
              <a:rPr lang="en-US" sz="1600" b="1" dirty="0" smtClean="0">
                <a:solidFill>
                  <a:prstClr val="white"/>
                </a:solidFill>
              </a:rPr>
              <a:t> Industries for their line of products based on the WS2812B</a:t>
            </a:r>
          </a:p>
          <a:p>
            <a:pPr marL="342900" indent="-342900" algn="l">
              <a:buFont typeface="Arial" panose="020B0604020202020204" pitchFamily="34" charset="0"/>
              <a:buChar char="•"/>
            </a:pPr>
            <a:r>
              <a:rPr lang="en-US" sz="1600" b="1" dirty="0" smtClean="0">
                <a:solidFill>
                  <a:prstClr val="white"/>
                </a:solidFill>
              </a:rPr>
              <a:t>RGB LEDs, and their chipsets, can be designed to run at 5VDC and 12VDC</a:t>
            </a:r>
          </a:p>
          <a:p>
            <a:pPr marL="342900" indent="-342900" algn="l">
              <a:buFont typeface="Arial" panose="020B0604020202020204" pitchFamily="34" charset="0"/>
              <a:buChar char="•"/>
            </a:pPr>
            <a:r>
              <a:rPr lang="en-US" sz="1600" b="1" dirty="0" smtClean="0">
                <a:solidFill>
                  <a:prstClr val="white"/>
                </a:solidFill>
              </a:rPr>
              <a:t>The chips of “Smart” LEDs make them individually controllable</a:t>
            </a:r>
          </a:p>
          <a:p>
            <a:pPr marL="342900" indent="-342900" algn="l">
              <a:buFont typeface="Arial" panose="020B0604020202020204" pitchFamily="34" charset="0"/>
              <a:buChar char="•"/>
            </a:pPr>
            <a:r>
              <a:rPr lang="en-US" sz="1600" b="1" dirty="0" smtClean="0">
                <a:solidFill>
                  <a:prstClr val="white"/>
                </a:solidFill>
              </a:rPr>
              <a:t>Control is by means of a one-wire transmit-only serial data protocol; the signal is directional with an input and an output for each pixel. Usually daisy-chained.</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0" y="3662065"/>
            <a:ext cx="1397168" cy="139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3643103"/>
            <a:ext cx="2590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1371600" y="3890665"/>
            <a:ext cx="1447800" cy="46998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819400" y="3657600"/>
            <a:ext cx="1600200" cy="461665"/>
          </a:xfrm>
          <a:prstGeom prst="rect">
            <a:avLst/>
          </a:prstGeom>
        </p:spPr>
        <p:txBody>
          <a:bodyPr wrap="square">
            <a:spAutoFit/>
          </a:bodyPr>
          <a:lstStyle/>
          <a:p>
            <a:r>
              <a:rPr lang="en-US" sz="1200" b="1" dirty="0" smtClean="0">
                <a:solidFill>
                  <a:srgbClr val="FF0000"/>
                </a:solidFill>
                <a:latin typeface="Arial" panose="020B0604020202020204" pitchFamily="34" charset="0"/>
                <a:cs typeface="Arial" panose="020B0604020202020204" pitchFamily="34" charset="0"/>
              </a:rPr>
              <a:t>This is the WS2812B chip</a:t>
            </a:r>
            <a:endParaRPr lang="en-US" sz="1200" b="1" dirty="0">
              <a:solidFill>
                <a:srgbClr val="FF0000"/>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flipV="1">
            <a:off x="1371600" y="4572000"/>
            <a:ext cx="1524000" cy="7843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95600" y="4419600"/>
            <a:ext cx="1600200" cy="461665"/>
          </a:xfrm>
          <a:prstGeom prst="rect">
            <a:avLst/>
          </a:prstGeom>
        </p:spPr>
        <p:txBody>
          <a:bodyPr wrap="square">
            <a:spAutoFit/>
          </a:bodyPr>
          <a:lstStyle/>
          <a:p>
            <a:r>
              <a:rPr lang="en-US" sz="1200" b="1" dirty="0" smtClean="0">
                <a:solidFill>
                  <a:srgbClr val="FFFF00"/>
                </a:solidFill>
                <a:latin typeface="Arial" panose="020B0604020202020204" pitchFamily="34" charset="0"/>
                <a:cs typeface="Arial" panose="020B0604020202020204" pitchFamily="34" charset="0"/>
              </a:rPr>
              <a:t>5050 RGB LED package</a:t>
            </a:r>
            <a:endParaRPr lang="en-US" sz="1200" b="1" dirty="0">
              <a:solidFill>
                <a:srgbClr val="FFFF00"/>
              </a:solidFill>
              <a:latin typeface="Arial" panose="020B0604020202020204" pitchFamily="34" charset="0"/>
              <a:cs typeface="Arial" panose="020B0604020202020204" pitchFamily="34" charset="0"/>
            </a:endParaRPr>
          </a:p>
        </p:txBody>
      </p:sp>
      <p:sp>
        <p:nvSpPr>
          <p:cNvPr id="21" name="Rectangle 20"/>
          <p:cNvSpPr/>
          <p:nvPr/>
        </p:nvSpPr>
        <p:spPr>
          <a:xfrm>
            <a:off x="4191000" y="6224378"/>
            <a:ext cx="2590800" cy="276999"/>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Types of WS2812B Strips</a:t>
            </a:r>
            <a:endParaRPr lang="en-US" sz="1200" b="1" dirty="0">
              <a:solidFill>
                <a:srgbClr val="FFFF00"/>
              </a:solidFill>
              <a:latin typeface="Arial" panose="020B0604020202020204" pitchFamily="34" charset="0"/>
              <a:cs typeface="Arial" panose="020B0604020202020204" pitchFamily="34" charset="0"/>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3631044"/>
            <a:ext cx="1763077" cy="1090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6138" y="5324475"/>
            <a:ext cx="137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6596538" y="4828401"/>
            <a:ext cx="2590800" cy="461665"/>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“Traditional” RGB LED </a:t>
            </a:r>
          </a:p>
          <a:p>
            <a:pPr algn="ctr"/>
            <a:r>
              <a:rPr lang="en-US" sz="1200" b="1" dirty="0" smtClean="0">
                <a:solidFill>
                  <a:srgbClr val="FFFF00"/>
                </a:solidFill>
                <a:latin typeface="Arial" panose="020B0604020202020204" pitchFamily="34" charset="0"/>
                <a:cs typeface="Arial" panose="020B0604020202020204" pitchFamily="34" charset="0"/>
              </a:rPr>
              <a:t>(5mm package)</a:t>
            </a:r>
            <a:endParaRPr lang="en-US" sz="1200" b="1" dirty="0">
              <a:solidFill>
                <a:srgbClr val="FFFF00"/>
              </a:solidFill>
              <a:latin typeface="Arial" panose="020B0604020202020204" pitchFamily="34" charset="0"/>
              <a:cs typeface="Arial" panose="020B0604020202020204" pitchFamily="34" charset="0"/>
            </a:endParaRPr>
          </a:p>
        </p:txBody>
      </p:sp>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 y="5105400"/>
            <a:ext cx="3671888" cy="160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7"/>
          <p:cNvSpPr/>
          <p:nvPr/>
        </p:nvSpPr>
        <p:spPr>
          <a:xfrm>
            <a:off x="4191000" y="6501377"/>
            <a:ext cx="2590800" cy="276999"/>
          </a:xfrm>
          <a:prstGeom prst="rect">
            <a:avLst/>
          </a:prstGeom>
        </p:spPr>
        <p:txBody>
          <a:bodyPr wrap="square">
            <a:spAutoFit/>
          </a:bodyPr>
          <a:lstStyle/>
          <a:p>
            <a:pPr algn="ctr"/>
            <a:r>
              <a:rPr lang="en-US" sz="1200" b="1" dirty="0" smtClean="0">
                <a:solidFill>
                  <a:srgbClr val="FF0000"/>
                </a:solidFill>
                <a:latin typeface="Arial" panose="020B0604020202020204" pitchFamily="34" charset="0"/>
                <a:cs typeface="Arial" panose="020B0604020202020204" pitchFamily="34" charset="0"/>
              </a:rPr>
              <a:t>PIXELS ARE DIRECTIONAL!!!</a:t>
            </a:r>
            <a:endParaRPr 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602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457200"/>
          </a:xfrm>
        </p:spPr>
        <p:txBody>
          <a:bodyPr>
            <a:noAutofit/>
          </a:bodyPr>
          <a:lstStyle/>
          <a:p>
            <a:r>
              <a:rPr lang="en-US" sz="3200" b="1" dirty="0" smtClean="0"/>
              <a:t>External Power and WS2812B </a:t>
            </a:r>
            <a:r>
              <a:rPr lang="en-US" sz="3200" b="1" dirty="0" err="1" smtClean="0"/>
              <a:t>Neopixels</a:t>
            </a:r>
            <a:endParaRPr lang="en-US" sz="32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0" y="685800"/>
            <a:ext cx="3962400" cy="609608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b="1" dirty="0" smtClean="0">
                <a:solidFill>
                  <a:prstClr val="white"/>
                </a:solidFill>
              </a:rPr>
              <a:t>RGB LEDs of any kind draw </a:t>
            </a:r>
            <a:r>
              <a:rPr lang="en-US" b="1" i="1" dirty="0" smtClean="0">
                <a:solidFill>
                  <a:prstClr val="white"/>
                </a:solidFill>
              </a:rPr>
              <a:t>LOTS</a:t>
            </a:r>
            <a:r>
              <a:rPr lang="en-US" b="1" dirty="0" smtClean="0">
                <a:solidFill>
                  <a:prstClr val="white"/>
                </a:solidFill>
              </a:rPr>
              <a:t> of current. 20mA per LED x 3 LEDs = 60 mA of current as a general power budget. </a:t>
            </a:r>
            <a:r>
              <a:rPr lang="en-US" b="1" i="1" dirty="0" smtClean="0">
                <a:solidFill>
                  <a:prstClr val="white"/>
                </a:solidFill>
              </a:rPr>
              <a:t>THAT’S PER LED.</a:t>
            </a:r>
          </a:p>
          <a:p>
            <a:pPr marL="342900" indent="-342900" algn="l">
              <a:lnSpc>
                <a:spcPct val="100000"/>
              </a:lnSpc>
              <a:buFont typeface="Arial" panose="020B0604020202020204" pitchFamily="34" charset="0"/>
              <a:buChar char="•"/>
            </a:pPr>
            <a:r>
              <a:rPr lang="en-US" b="1" dirty="0" smtClean="0">
                <a:solidFill>
                  <a:prstClr val="white"/>
                </a:solidFill>
              </a:rPr>
              <a:t>More than 5 </a:t>
            </a:r>
            <a:r>
              <a:rPr lang="en-US" b="1" dirty="0" err="1" smtClean="0">
                <a:solidFill>
                  <a:prstClr val="white"/>
                </a:solidFill>
              </a:rPr>
              <a:t>Neopixels</a:t>
            </a:r>
            <a:r>
              <a:rPr lang="en-US" b="1" dirty="0" smtClean="0">
                <a:solidFill>
                  <a:prstClr val="white"/>
                </a:solidFill>
              </a:rPr>
              <a:t> will overload most 500mA board power regulators. </a:t>
            </a:r>
          </a:p>
          <a:p>
            <a:pPr marL="342900" indent="-342900" algn="l">
              <a:lnSpc>
                <a:spcPct val="100000"/>
              </a:lnSpc>
              <a:buFont typeface="Arial" panose="020B0604020202020204" pitchFamily="34" charset="0"/>
              <a:buChar char="•"/>
            </a:pPr>
            <a:r>
              <a:rPr lang="en-US" b="1" dirty="0" smtClean="0">
                <a:solidFill>
                  <a:prstClr val="white"/>
                </a:solidFill>
              </a:rPr>
              <a:t>The solution to this problem is to use external power for the LED strip.</a:t>
            </a:r>
          </a:p>
          <a:p>
            <a:pPr marL="342900" indent="-342900" algn="l">
              <a:lnSpc>
                <a:spcPct val="100000"/>
              </a:lnSpc>
              <a:buFont typeface="Arial" panose="020B0604020202020204" pitchFamily="34" charset="0"/>
              <a:buChar char="•"/>
            </a:pPr>
            <a:r>
              <a:rPr lang="en-US" b="1" dirty="0" smtClean="0">
                <a:solidFill>
                  <a:prstClr val="white"/>
                </a:solidFill>
              </a:rPr>
              <a:t>When the external power is 12 or 5 volts and the microcontroller is 3 volts things get very tricky indeed</a:t>
            </a:r>
          </a:p>
          <a:p>
            <a:pPr marL="342900" indent="-342900" algn="l">
              <a:lnSpc>
                <a:spcPct val="100000"/>
              </a:lnSpc>
              <a:buFont typeface="Arial" panose="020B0604020202020204" pitchFamily="34" charset="0"/>
              <a:buChar char="•"/>
            </a:pPr>
            <a:r>
              <a:rPr lang="en-US" b="1" dirty="0" smtClean="0">
                <a:solidFill>
                  <a:prstClr val="white"/>
                </a:solidFill>
              </a:rPr>
              <a:t>It’s OK to send 5V to the board input power pin and the LEDs simultaneously</a:t>
            </a:r>
          </a:p>
          <a:p>
            <a:pPr marL="342900" indent="-342900" algn="l">
              <a:lnSpc>
                <a:spcPct val="100000"/>
              </a:lnSpc>
              <a:buFont typeface="Arial" panose="020B0604020202020204" pitchFamily="34" charset="0"/>
              <a:buChar char="•"/>
            </a:pPr>
            <a:r>
              <a:rPr lang="en-US" b="1" dirty="0" smtClean="0">
                <a:solidFill>
                  <a:prstClr val="white"/>
                </a:solidFill>
              </a:rPr>
              <a:t>It’s generally </a:t>
            </a:r>
            <a:r>
              <a:rPr lang="en-US" b="1" u="sng" dirty="0" smtClean="0">
                <a:solidFill>
                  <a:srgbClr val="FFFF00"/>
                </a:solidFill>
              </a:rPr>
              <a:t>NOT</a:t>
            </a:r>
            <a:r>
              <a:rPr lang="en-US" b="1" dirty="0" smtClean="0">
                <a:solidFill>
                  <a:srgbClr val="FFFF00"/>
                </a:solidFill>
              </a:rPr>
              <a:t> OK </a:t>
            </a:r>
            <a:r>
              <a:rPr lang="en-US" b="1" dirty="0" smtClean="0">
                <a:solidFill>
                  <a:prstClr val="white"/>
                </a:solidFill>
              </a:rPr>
              <a:t>to connect USB power </a:t>
            </a:r>
            <a:r>
              <a:rPr lang="en-US" b="1" i="1" dirty="0" smtClean="0">
                <a:solidFill>
                  <a:prstClr val="white"/>
                </a:solidFill>
              </a:rPr>
              <a:t>at the same time</a:t>
            </a:r>
          </a:p>
          <a:p>
            <a:pPr marL="342900" indent="-342900" algn="l">
              <a:lnSpc>
                <a:spcPct val="100000"/>
              </a:lnSpc>
              <a:buFont typeface="Arial" panose="020B0604020202020204" pitchFamily="34" charset="0"/>
              <a:buChar char="•"/>
            </a:pPr>
            <a:r>
              <a:rPr lang="en-US" b="1" i="1" dirty="0" smtClean="0">
                <a:solidFill>
                  <a:prstClr val="white"/>
                </a:solidFill>
              </a:rPr>
              <a:t>Level shifting may be required for the serial data line (Data IN) to the </a:t>
            </a:r>
            <a:r>
              <a:rPr lang="en-US" b="1" i="1" dirty="0" err="1" smtClean="0">
                <a:solidFill>
                  <a:prstClr val="white"/>
                </a:solidFill>
              </a:rPr>
              <a:t>Neopixels</a:t>
            </a:r>
            <a:r>
              <a:rPr lang="en-US" b="1" i="1" dirty="0" smtClean="0">
                <a:solidFill>
                  <a:prstClr val="white"/>
                </a:solidFill>
              </a:rPr>
              <a:t>. This is entirely dependent on the pixel type. </a:t>
            </a:r>
            <a:r>
              <a:rPr lang="en-US" b="1" i="1" dirty="0" smtClean="0">
                <a:solidFill>
                  <a:srgbClr val="FFFF00"/>
                </a:solidFill>
              </a:rPr>
              <a:t>YMMV!</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609600"/>
            <a:ext cx="4876800" cy="285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120101" y="3505200"/>
            <a:ext cx="4871499" cy="3139321"/>
          </a:xfrm>
          <a:prstGeom prst="rect">
            <a:avLst/>
          </a:prstGeom>
        </p:spPr>
        <p:txBody>
          <a:bodyPr wrap="square">
            <a:spAutoFit/>
          </a:bodyPr>
          <a:lstStyle/>
          <a:p>
            <a:r>
              <a:rPr lang="en-US" b="1" dirty="0">
                <a:solidFill>
                  <a:srgbClr val="FFFF00"/>
                </a:solidFill>
                <a:latin typeface="Arial" panose="020B0604020202020204" pitchFamily="34" charset="0"/>
                <a:cs typeface="Arial" panose="020B0604020202020204" pitchFamily="34" charset="0"/>
              </a:rPr>
              <a:t>The ability to SAFELY connect USB power and external power at the same time </a:t>
            </a:r>
            <a:r>
              <a:rPr lang="en-US" b="1" u="sng" dirty="0">
                <a:solidFill>
                  <a:srgbClr val="FFFF00"/>
                </a:solidFill>
                <a:latin typeface="Arial Black" panose="020B0A04020102020204" pitchFamily="34" charset="0"/>
                <a:cs typeface="Arial" panose="020B0604020202020204" pitchFamily="34" charset="0"/>
              </a:rPr>
              <a:t>depends on the board!!!</a:t>
            </a:r>
          </a:p>
          <a:p>
            <a:endParaRPr lang="en-US" b="1" dirty="0" smtClean="0">
              <a:solidFill>
                <a:srgbClr val="FFFF00"/>
              </a:solidFill>
              <a:latin typeface="Arial" panose="020B0604020202020204" pitchFamily="34" charset="0"/>
              <a:cs typeface="Arial" panose="020B0604020202020204" pitchFamily="34" charset="0"/>
            </a:endParaRPr>
          </a:p>
          <a:p>
            <a:r>
              <a:rPr lang="en-US" b="1" dirty="0" smtClean="0">
                <a:solidFill>
                  <a:srgbClr val="FFFF00"/>
                </a:solidFill>
                <a:latin typeface="Arial" panose="020B0604020202020204" pitchFamily="34" charset="0"/>
                <a:cs typeface="Arial" panose="020B0604020202020204" pitchFamily="34" charset="0"/>
              </a:rPr>
              <a:t>Most boards will attempt to power peripheral devices </a:t>
            </a:r>
            <a:r>
              <a:rPr lang="en-US" b="1" i="1" dirty="0" smtClean="0">
                <a:solidFill>
                  <a:srgbClr val="FFFF00"/>
                </a:solidFill>
                <a:latin typeface="Arial" panose="020B0604020202020204" pitchFamily="34" charset="0"/>
                <a:cs typeface="Arial" panose="020B0604020202020204" pitchFamily="34" charset="0"/>
              </a:rPr>
              <a:t>using USB power</a:t>
            </a:r>
          </a:p>
          <a:p>
            <a:r>
              <a:rPr lang="en-US" b="1" u="sng" dirty="0" smtClean="0">
                <a:solidFill>
                  <a:srgbClr val="FFFF00"/>
                </a:solidFill>
                <a:latin typeface="Arial" panose="020B0604020202020204" pitchFamily="34" charset="0"/>
                <a:cs typeface="Arial" panose="020B0604020202020204" pitchFamily="34" charset="0"/>
              </a:rPr>
              <a:t>There is no sanity checking of this action</a:t>
            </a:r>
          </a:p>
          <a:p>
            <a:endParaRPr lang="en-US" b="1" u="sng" dirty="0" smtClean="0">
              <a:solidFill>
                <a:srgbClr val="FFFF00"/>
              </a:solidFill>
              <a:latin typeface="Arial" panose="020B0604020202020204" pitchFamily="34" charset="0"/>
              <a:cs typeface="Arial" panose="020B0604020202020204" pitchFamily="34" charset="0"/>
            </a:endParaRPr>
          </a:p>
          <a:p>
            <a:r>
              <a:rPr lang="en-US" b="1" dirty="0" smtClean="0">
                <a:solidFill>
                  <a:srgbClr val="FF0000"/>
                </a:solidFill>
                <a:latin typeface="Arial" panose="020B0604020202020204" pitchFamily="34" charset="0"/>
                <a:cs typeface="Arial" panose="020B0604020202020204" pitchFamily="34" charset="0"/>
              </a:rPr>
              <a:t>Trying to power numbers of </a:t>
            </a:r>
            <a:r>
              <a:rPr lang="en-US" b="1" dirty="0" err="1" smtClean="0">
                <a:solidFill>
                  <a:srgbClr val="FF0000"/>
                </a:solidFill>
                <a:latin typeface="Arial" panose="020B0604020202020204" pitchFamily="34" charset="0"/>
                <a:cs typeface="Arial" panose="020B0604020202020204" pitchFamily="34" charset="0"/>
              </a:rPr>
              <a:t>Neopixels</a:t>
            </a:r>
            <a:r>
              <a:rPr lang="en-US" b="1" dirty="0" smtClean="0">
                <a:solidFill>
                  <a:srgbClr val="FF0000"/>
                </a:solidFill>
                <a:latin typeface="Arial" panose="020B0604020202020204" pitchFamily="34" charset="0"/>
                <a:cs typeface="Arial" panose="020B0604020202020204" pitchFamily="34" charset="0"/>
              </a:rPr>
              <a:t> from </a:t>
            </a:r>
            <a:r>
              <a:rPr lang="en-US" b="1" i="1" dirty="0" smtClean="0">
                <a:solidFill>
                  <a:srgbClr val="FF0000"/>
                </a:solidFill>
                <a:latin typeface="Arial" panose="020B0604020202020204" pitchFamily="34" charset="0"/>
                <a:cs typeface="Arial" panose="020B0604020202020204" pitchFamily="34" charset="0"/>
              </a:rPr>
              <a:t>any</a:t>
            </a:r>
            <a:r>
              <a:rPr lang="en-US" b="1" dirty="0" smtClean="0">
                <a:solidFill>
                  <a:srgbClr val="FF0000"/>
                </a:solidFill>
                <a:latin typeface="Arial" panose="020B0604020202020204" pitchFamily="34" charset="0"/>
                <a:cs typeface="Arial" panose="020B0604020202020204" pitchFamily="34" charset="0"/>
              </a:rPr>
              <a:t> board will overload the onboard regulator</a:t>
            </a:r>
            <a:endParaRPr lang="en-US" b="1" dirty="0">
              <a:solidFill>
                <a:srgbClr val="FF0000"/>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438541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0200"/>
            <a:ext cx="7467600" cy="4648200"/>
          </a:xfrm>
          <a:solidFill>
            <a:srgbClr val="FFFFFF">
              <a:alpha val="50196"/>
            </a:srgbClr>
          </a:solidFill>
        </p:spPr>
        <p:txBody>
          <a:bodyPr>
            <a:normAutofit/>
          </a:bodyPr>
          <a:lstStyle/>
          <a:p>
            <a:r>
              <a:rPr lang="en-US" sz="2800" b="1" dirty="0" smtClean="0">
                <a:solidFill>
                  <a:srgbClr val="3333CC"/>
                </a:solidFill>
                <a:latin typeface="Arial Black" panose="020B0A04020102020204" pitchFamily="34" charset="0"/>
              </a:rPr>
              <a:t>Local </a:t>
            </a:r>
            <a:r>
              <a:rPr lang="en-US" sz="2800" b="1" dirty="0">
                <a:solidFill>
                  <a:srgbClr val="3333CC"/>
                </a:solidFill>
                <a:latin typeface="Arial Black" panose="020B0A04020102020204" pitchFamily="34" charset="0"/>
              </a:rPr>
              <a:t>Area Networks (LANs)</a:t>
            </a:r>
          </a:p>
          <a:p>
            <a:r>
              <a:rPr lang="en-US" sz="2800" b="1" dirty="0">
                <a:solidFill>
                  <a:srgbClr val="3333CC"/>
                </a:solidFill>
                <a:latin typeface="Arial Black" panose="020B0A04020102020204" pitchFamily="34" charset="0"/>
              </a:rPr>
              <a:t>Wide Area Networks (WANs)</a:t>
            </a:r>
          </a:p>
          <a:p>
            <a:r>
              <a:rPr lang="en-US" sz="2800" b="1" dirty="0">
                <a:solidFill>
                  <a:srgbClr val="3333CC"/>
                </a:solidFill>
                <a:latin typeface="Arial Black" panose="020B0A04020102020204" pitchFamily="34" charset="0"/>
              </a:rPr>
              <a:t>Wireless LAN (</a:t>
            </a:r>
            <a:r>
              <a:rPr lang="en-US" sz="2800" b="1" dirty="0" err="1">
                <a:solidFill>
                  <a:srgbClr val="3333CC"/>
                </a:solidFill>
                <a:latin typeface="Arial Black" panose="020B0A04020102020204" pitchFamily="34" charset="0"/>
              </a:rPr>
              <a:t>WiFi</a:t>
            </a:r>
            <a:r>
              <a:rPr lang="en-US" sz="2800" b="1" dirty="0">
                <a:solidFill>
                  <a:srgbClr val="3333CC"/>
                </a:solidFill>
                <a:latin typeface="Arial Black" panose="020B0A04020102020204" pitchFamily="34" charset="0"/>
              </a:rPr>
              <a:t>)</a:t>
            </a:r>
          </a:p>
          <a:p>
            <a:r>
              <a:rPr lang="en-US" sz="2800" b="1" dirty="0" smtClean="0">
                <a:solidFill>
                  <a:srgbClr val="3333CC"/>
                </a:solidFill>
                <a:latin typeface="Arial Black" panose="020B0A04020102020204" pitchFamily="34" charset="0"/>
              </a:rPr>
              <a:t>Cellular Voice Networks</a:t>
            </a:r>
          </a:p>
          <a:p>
            <a:r>
              <a:rPr lang="en-US" sz="2800" b="1" dirty="0" smtClean="0">
                <a:solidFill>
                  <a:srgbClr val="3333CC"/>
                </a:solidFill>
                <a:latin typeface="Arial Black" panose="020B0A04020102020204" pitchFamily="34" charset="0"/>
              </a:rPr>
              <a:t>Cellular </a:t>
            </a:r>
            <a:r>
              <a:rPr lang="en-US" sz="2800" b="1" dirty="0">
                <a:solidFill>
                  <a:srgbClr val="3333CC"/>
                </a:solidFill>
                <a:latin typeface="Arial Black" panose="020B0A04020102020204" pitchFamily="34" charset="0"/>
              </a:rPr>
              <a:t>data networks</a:t>
            </a:r>
          </a:p>
          <a:p>
            <a:r>
              <a:rPr lang="en-US" sz="2800" b="1" dirty="0" smtClean="0">
                <a:solidFill>
                  <a:srgbClr val="3333CC"/>
                </a:solidFill>
                <a:latin typeface="Arial Black" panose="020B0A04020102020204" pitchFamily="34" charset="0"/>
              </a:rPr>
              <a:t>The Internet - Overview</a:t>
            </a:r>
            <a:endParaRPr lang="en-US" sz="2800" b="1" dirty="0">
              <a:solidFill>
                <a:srgbClr val="3333CC"/>
              </a:solidFill>
              <a:latin typeface="Arial Black" panose="020B0A04020102020204" pitchFamily="34" charset="0"/>
            </a:endParaRPr>
          </a:p>
          <a:p>
            <a:endParaRPr lang="en-US" sz="3600" b="1" dirty="0">
              <a:solidFill>
                <a:srgbClr val="3333CC"/>
              </a:solidFill>
              <a:latin typeface="Arial Black" panose="020B0A04020102020204" pitchFamily="34" charset="0"/>
            </a:endParaRPr>
          </a:p>
        </p:txBody>
      </p:sp>
      <p:sp>
        <p:nvSpPr>
          <p:cNvPr id="4" name="Rectangle 3"/>
          <p:cNvSpPr/>
          <p:nvPr/>
        </p:nvSpPr>
        <p:spPr>
          <a:xfrm>
            <a:off x="0" y="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500" y="152400"/>
            <a:ext cx="8915400" cy="685800"/>
          </a:xfrm>
          <a:solidFill>
            <a:srgbClr val="FFFFFF">
              <a:alpha val="50196"/>
            </a:srgbClr>
          </a:solidFill>
        </p:spPr>
        <p:txBody>
          <a:bodyPr/>
          <a:lstStyle/>
          <a:p>
            <a:r>
              <a:rPr lang="en-US" sz="3200" dirty="0" smtClean="0">
                <a:solidFill>
                  <a:srgbClr val="3333CC"/>
                </a:solidFill>
              </a:rPr>
              <a:t>History of Telecommunications Part 2</a:t>
            </a:r>
            <a:endParaRPr lang="en-US" sz="3200" dirty="0">
              <a:solidFill>
                <a:srgbClr val="3333CC"/>
              </a:solidFill>
            </a:endParaRPr>
          </a:p>
        </p:txBody>
      </p:sp>
    </p:spTree>
    <p:extLst>
      <p:ext uri="{BB962C8B-B14F-4D97-AF65-F5344CB8AC3E}">
        <p14:creationId xmlns:p14="http://schemas.microsoft.com/office/powerpoint/2010/main" val="2945262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Local Area Networks</a:t>
            </a:r>
            <a:endParaRPr lang="en-US" sz="2800" dirty="0"/>
          </a:p>
        </p:txBody>
      </p:sp>
      <p:sp>
        <p:nvSpPr>
          <p:cNvPr id="3" name="Content Placeholder 2"/>
          <p:cNvSpPr>
            <a:spLocks noGrp="1"/>
          </p:cNvSpPr>
          <p:nvPr>
            <p:ph idx="1"/>
          </p:nvPr>
        </p:nvSpPr>
        <p:spPr>
          <a:xfrm>
            <a:off x="457199" y="866775"/>
            <a:ext cx="5029201" cy="3733800"/>
          </a:xfrm>
        </p:spPr>
        <p:txBody>
          <a:bodyPr>
            <a:normAutofit fontScale="55000" lnSpcReduction="20000"/>
          </a:bodyPr>
          <a:lstStyle/>
          <a:p>
            <a:r>
              <a:rPr lang="en-US" dirty="0"/>
              <a:t>A local area network (LAN) is a group of computers and peripheral devices that share a common communications line or wireless link to a server within a distinct geographic area. A local area network may serve as few as two or three users in a home office or thousands of users in a corporation's central </a:t>
            </a:r>
            <a:r>
              <a:rPr lang="en-US" dirty="0" smtClean="0"/>
              <a:t>office.</a:t>
            </a:r>
            <a:br>
              <a:rPr lang="en-US" dirty="0" smtClean="0"/>
            </a:br>
            <a:r>
              <a:rPr lang="en-US" sz="2500" dirty="0" smtClean="0"/>
              <a:t>Source: </a:t>
            </a:r>
            <a:r>
              <a:rPr lang="en-US" sz="2500" dirty="0" err="1" smtClean="0"/>
              <a:t>TechTarget</a:t>
            </a:r>
            <a:endParaRPr lang="en-US" sz="2500" dirty="0" smtClean="0"/>
          </a:p>
          <a:p>
            <a:r>
              <a:rPr lang="en-US" dirty="0"/>
              <a:t>Regardless of size, a LAN's single defining characteristic is that it connects devices that are in a single, limited area</a:t>
            </a:r>
            <a:r>
              <a:rPr lang="en-US" dirty="0" smtClean="0"/>
              <a:t>. </a:t>
            </a:r>
            <a:r>
              <a:rPr lang="en-US" sz="2000" dirty="0" smtClean="0"/>
              <a:t>Source: Cisco Systems</a:t>
            </a:r>
            <a:endParaRPr lang="en-US" dirty="0"/>
          </a:p>
          <a:p>
            <a:r>
              <a:rPr lang="en-US" dirty="0" smtClean="0"/>
              <a:t>TL;DR a LAN is a group of computers in a single physical location connected together with physical cabling to allow exchange of data</a:t>
            </a: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3897902"/>
            <a:ext cx="2500313" cy="2507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002" y="1295400"/>
            <a:ext cx="3128798"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517364"/>
            <a:ext cx="5178425" cy="206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270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Wireless LAN (</a:t>
            </a:r>
            <a:r>
              <a:rPr lang="en-US" sz="2800" dirty="0" err="1" smtClean="0"/>
              <a:t>WiFi</a:t>
            </a:r>
            <a:r>
              <a:rPr lang="en-US" sz="2800" dirty="0" smtClean="0"/>
              <a:t>)</a:t>
            </a:r>
            <a:endParaRPr lang="en-US" sz="2800" dirty="0"/>
          </a:p>
        </p:txBody>
      </p:sp>
      <p:sp>
        <p:nvSpPr>
          <p:cNvPr id="3" name="Content Placeholder 2"/>
          <p:cNvSpPr>
            <a:spLocks noGrp="1"/>
          </p:cNvSpPr>
          <p:nvPr>
            <p:ph idx="1"/>
          </p:nvPr>
        </p:nvSpPr>
        <p:spPr>
          <a:xfrm>
            <a:off x="257174" y="866774"/>
            <a:ext cx="3733801" cy="5534026"/>
          </a:xfrm>
        </p:spPr>
        <p:txBody>
          <a:bodyPr anchor="ctr">
            <a:noAutofit/>
          </a:bodyPr>
          <a:lstStyle/>
          <a:p>
            <a:r>
              <a:rPr lang="en-US" sz="1400" dirty="0" smtClean="0"/>
              <a:t>WLAN/Wi-Fi </a:t>
            </a:r>
            <a:r>
              <a:rPr lang="en-US" sz="1400" dirty="0"/>
              <a:t>is a family of wireless network protocols, based on the IEEE 802.11 family of standards, which are commonly used for local area networking of devices and Internet access, allowing nearby digital devices to exchange data by radio waves. These are the most widely used computer networks in the world, used globally in home and small office networks to link desktop and laptop computers, tablet computers, smartphones, smart TVs, printers, and smart speakers together and to a wireless router to connect them to the Internet, and in wireless access points in public places like coffee shops, hotels, libraries and airports to provide the public Internet access for mobile devices</a:t>
            </a:r>
            <a:r>
              <a:rPr lang="en-US" sz="1400" dirty="0" smtClean="0"/>
              <a:t>. </a:t>
            </a:r>
            <a:r>
              <a:rPr lang="en-US" sz="900" dirty="0"/>
              <a:t>Source: </a:t>
            </a:r>
            <a:r>
              <a:rPr lang="en-US" sz="900" dirty="0" smtClean="0"/>
              <a:t>Wikipedia</a:t>
            </a:r>
            <a:endParaRPr lang="en-US" sz="1400" dirty="0" smtClean="0"/>
          </a:p>
          <a:p>
            <a:r>
              <a:rPr lang="en-US" sz="1400" dirty="0" smtClean="0"/>
              <a:t>WLAN </a:t>
            </a:r>
            <a:r>
              <a:rPr lang="en-US" sz="1400" dirty="0"/>
              <a:t>is the wireless technology used to connect computers, tablets, smartphones and other devices to the internet. Wi-Fi is the radio signal sent from a wireless router to a nearby device, which translates the signal into data you can see and </a:t>
            </a:r>
            <a:r>
              <a:rPr lang="en-US" sz="1400" dirty="0" smtClean="0"/>
              <a:t>use.</a:t>
            </a:r>
            <a:r>
              <a:rPr lang="en-US" sz="1400" dirty="0"/>
              <a:t> </a:t>
            </a:r>
            <a:r>
              <a:rPr lang="en-US" sz="900" dirty="0" smtClean="0"/>
              <a:t>Source: Verizon</a:t>
            </a:r>
            <a:endParaRPr lang="en-US" sz="1050" dirty="0" smtClean="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914400"/>
            <a:ext cx="3897343" cy="360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411" y="4572000"/>
            <a:ext cx="49310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154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Cellular Voice Networks</a:t>
            </a:r>
            <a:endParaRPr lang="en-US" sz="2800" dirty="0"/>
          </a:p>
        </p:txBody>
      </p:sp>
      <p:sp>
        <p:nvSpPr>
          <p:cNvPr id="3" name="Content Placeholder 2"/>
          <p:cNvSpPr>
            <a:spLocks noGrp="1"/>
          </p:cNvSpPr>
          <p:nvPr>
            <p:ph idx="1"/>
          </p:nvPr>
        </p:nvSpPr>
        <p:spPr>
          <a:xfrm>
            <a:off x="457199" y="914400"/>
            <a:ext cx="8379279" cy="2057400"/>
          </a:xfrm>
        </p:spPr>
        <p:txBody>
          <a:bodyPr>
            <a:normAutofit fontScale="47500" lnSpcReduction="20000"/>
          </a:bodyPr>
          <a:lstStyle/>
          <a:p>
            <a:r>
              <a:rPr lang="en-US" dirty="0"/>
              <a:t>A cellular network or mobile network is a communication network where the link to and from end nodes is wireless. The network is distributed over land areas called "cells", each served by at least one fixed-location transceiver (typically three cell sites or base transceiver stations). These base stations provide the cell with the network coverage which can be used for transmission of voice, data, and other types of content. A cell typically uses a different set of frequencies from neighboring cells, to avoid interference and provide guaranteed service quality within each </a:t>
            </a:r>
            <a:r>
              <a:rPr lang="en-US" dirty="0" smtClean="0"/>
              <a:t>cell. When </a:t>
            </a:r>
            <a:r>
              <a:rPr lang="en-US" dirty="0"/>
              <a:t>joined together, these cells provide radio coverage over a wide geographic </a:t>
            </a:r>
            <a:r>
              <a:rPr lang="en-US" dirty="0" smtClean="0"/>
              <a:t>area. </a:t>
            </a:r>
            <a:r>
              <a:rPr lang="en-US" sz="2500" dirty="0" smtClean="0"/>
              <a:t>Source: Wikipedia</a:t>
            </a:r>
            <a:endParaRPr lang="en-US" dirty="0"/>
          </a:p>
          <a:p>
            <a:r>
              <a:rPr lang="en-US" dirty="0" smtClean="0"/>
              <a:t>Cellular networks can be designed to carry voice, data, or both. The earliest cellular networks were voice networks, connecting back to the PSTN (Public Switched Telephone Network).</a:t>
            </a: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867150"/>
            <a:ext cx="37814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581400"/>
            <a:ext cx="48577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5772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lstStyle/>
          <a:p>
            <a:r>
              <a:rPr lang="en-US" sz="2800" dirty="0" smtClean="0"/>
              <a:t>Cellular Data Networks</a:t>
            </a:r>
            <a:endParaRPr lang="en-US" sz="2800" dirty="0"/>
          </a:p>
        </p:txBody>
      </p:sp>
      <p:sp>
        <p:nvSpPr>
          <p:cNvPr id="3" name="Content Placeholder 2"/>
          <p:cNvSpPr>
            <a:spLocks noGrp="1"/>
          </p:cNvSpPr>
          <p:nvPr>
            <p:ph idx="1"/>
          </p:nvPr>
        </p:nvSpPr>
        <p:spPr>
          <a:xfrm>
            <a:off x="457199" y="914400"/>
            <a:ext cx="3276601" cy="5562600"/>
          </a:xfrm>
        </p:spPr>
        <p:txBody>
          <a:bodyPr anchor="ctr">
            <a:noAutofit/>
          </a:bodyPr>
          <a:lstStyle/>
          <a:p>
            <a:r>
              <a:rPr lang="en-US" sz="1550" dirty="0"/>
              <a:t>Cellular Network Data is a </a:t>
            </a:r>
            <a:r>
              <a:rPr lang="en-US" sz="1550" i="1" u="sng" dirty="0"/>
              <a:t>data</a:t>
            </a:r>
            <a:r>
              <a:rPr lang="en-US" sz="1550" dirty="0"/>
              <a:t> connection from the cellular device to the cell site.  LTE (4G), 3G and 1X are types of cellular network data connections. Data sessions include, but are not limited to, browsing the Internet such as Google, streaming music, videos and movies, sending and receiving emails, sending and receiving MMS messages, hotspot hosting and application use. While connected to the cellular data network, data usage will pull from the current data plan</a:t>
            </a:r>
            <a:r>
              <a:rPr lang="en-US" sz="1550" dirty="0" smtClean="0"/>
              <a:t>.</a:t>
            </a:r>
          </a:p>
          <a:p>
            <a:r>
              <a:rPr lang="en-US" sz="1550" dirty="0" smtClean="0"/>
              <a:t>As with all communications between two computers, “data” refers to information encoded into a </a:t>
            </a:r>
            <a:r>
              <a:rPr lang="en-US" sz="1550" dirty="0" err="1" smtClean="0"/>
              <a:t>bitstream</a:t>
            </a:r>
            <a:r>
              <a:rPr lang="en-US" sz="1550" dirty="0" smtClean="0"/>
              <a:t> of binary numbers. The method used for encoding varies by network layer, device, and communications protocol.</a:t>
            </a:r>
            <a:endParaRPr lang="en-US" sz="155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3674452"/>
            <a:ext cx="4581525" cy="254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838200"/>
            <a:ext cx="4614584" cy="259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761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REMEMBER!</a:t>
            </a:r>
            <a:endParaRPr lang="en-US" sz="6000" dirty="0">
              <a:solidFill>
                <a:srgbClr val="FFFF00"/>
              </a:solidFill>
            </a:endParaRPr>
          </a:p>
        </p:txBody>
      </p:sp>
      <p:sp>
        <p:nvSpPr>
          <p:cNvPr id="5" name="Title 1"/>
          <p:cNvSpPr txBox="1">
            <a:spLocks/>
          </p:cNvSpPr>
          <p:nvPr/>
        </p:nvSpPr>
        <p:spPr>
          <a:xfrm>
            <a:off x="457200" y="1524000"/>
            <a:ext cx="8229600" cy="4191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dirty="0" smtClean="0"/>
              <a:t>Immediately copy the latest lesson folder (Lesson9 today)  from your USB flash drive to your hard drive where you previously copied the other flash drive files (probably Documents folder)</a:t>
            </a:r>
            <a:endParaRPr lang="en-US" dirty="0"/>
          </a:p>
        </p:txBody>
      </p:sp>
    </p:spTree>
    <p:extLst>
      <p:ext uri="{BB962C8B-B14F-4D97-AF65-F5344CB8AC3E}">
        <p14:creationId xmlns:p14="http://schemas.microsoft.com/office/powerpoint/2010/main" val="2638864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err="1" smtClean="0"/>
              <a:t>WiFi</a:t>
            </a:r>
            <a:r>
              <a:rPr lang="en-US" sz="2800" dirty="0" smtClean="0"/>
              <a:t> and Cellular</a:t>
            </a:r>
            <a:endParaRPr lang="en-US" sz="2800" dirty="0"/>
          </a:p>
        </p:txBody>
      </p:sp>
      <p:sp>
        <p:nvSpPr>
          <p:cNvPr id="3" name="Content Placeholder 2"/>
          <p:cNvSpPr>
            <a:spLocks noGrp="1"/>
          </p:cNvSpPr>
          <p:nvPr>
            <p:ph idx="1"/>
          </p:nvPr>
        </p:nvSpPr>
        <p:spPr>
          <a:xfrm>
            <a:off x="457199" y="914400"/>
            <a:ext cx="8379279" cy="762000"/>
          </a:xfrm>
        </p:spPr>
        <p:txBody>
          <a:bodyPr>
            <a:normAutofit/>
          </a:bodyPr>
          <a:lstStyle/>
          <a:p>
            <a:r>
              <a:rPr lang="en-US" sz="1800" dirty="0" err="1" smtClean="0"/>
              <a:t>WiFi</a:t>
            </a:r>
            <a:r>
              <a:rPr lang="en-US" sz="1800" dirty="0" smtClean="0"/>
              <a:t> connects to a local router, cellular data connects to a remote router</a:t>
            </a:r>
          </a:p>
          <a:p>
            <a:r>
              <a:rPr lang="en-US" sz="1800" dirty="0" err="1" smtClean="0"/>
              <a:t>WiFi</a:t>
            </a:r>
            <a:r>
              <a:rPr lang="en-US" sz="1800" dirty="0" smtClean="0"/>
              <a:t> has a limited range, cellular data does not</a:t>
            </a:r>
            <a:endParaRPr lang="en-US" sz="180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5" y="1676400"/>
            <a:ext cx="6621463"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8972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Internet - Architecture</a:t>
            </a:r>
            <a:endParaRPr lang="en-US" sz="2800" dirty="0"/>
          </a:p>
        </p:txBody>
      </p:sp>
      <p:sp>
        <p:nvSpPr>
          <p:cNvPr id="3" name="Content Placeholder 2"/>
          <p:cNvSpPr>
            <a:spLocks noGrp="1"/>
          </p:cNvSpPr>
          <p:nvPr>
            <p:ph idx="1"/>
          </p:nvPr>
        </p:nvSpPr>
        <p:spPr>
          <a:xfrm>
            <a:off x="457199" y="914399"/>
            <a:ext cx="2590801" cy="5419725"/>
          </a:xfrm>
        </p:spPr>
        <p:txBody>
          <a:bodyPr>
            <a:normAutofit/>
          </a:bodyPr>
          <a:lstStyle/>
          <a:p>
            <a:r>
              <a:rPr lang="en-US" sz="2000" dirty="0" smtClean="0"/>
              <a:t>The Internet is a “network of networks” used to connect many </a:t>
            </a:r>
            <a:r>
              <a:rPr lang="en-US" sz="2000" dirty="0" err="1" smtClean="0"/>
              <a:t>many</a:t>
            </a:r>
            <a:r>
              <a:rPr lang="en-US" sz="2000" dirty="0" smtClean="0"/>
              <a:t> LANs and WANs together</a:t>
            </a:r>
          </a:p>
          <a:p>
            <a:r>
              <a:rPr lang="en-US" sz="2000" dirty="0" smtClean="0"/>
              <a:t>Originally the Internet was owned and operated by the US DoD and NSF</a:t>
            </a:r>
          </a:p>
          <a:p>
            <a:r>
              <a:rPr lang="en-US" sz="2000" dirty="0" smtClean="0"/>
              <a:t>Public connectivity became available in 1992 from a company called PSI</a:t>
            </a:r>
            <a:endParaRPr lang="en-US" sz="2000" dirty="0"/>
          </a:p>
          <a:p>
            <a:pPr marL="0" indent="0">
              <a:buNone/>
            </a:pPr>
            <a:endParaRPr lang="en-US" sz="200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219200"/>
            <a:ext cx="5449887"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1494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OSI/ISO Layered Network Model</a:t>
            </a:r>
            <a:endParaRPr lang="en-US" sz="2800" dirty="0"/>
          </a:p>
        </p:txBody>
      </p:sp>
      <p:sp>
        <p:nvSpPr>
          <p:cNvPr id="3" name="Content Placeholder 2"/>
          <p:cNvSpPr>
            <a:spLocks noGrp="1"/>
          </p:cNvSpPr>
          <p:nvPr>
            <p:ph idx="1"/>
          </p:nvPr>
        </p:nvSpPr>
        <p:spPr>
          <a:xfrm>
            <a:off x="457199" y="914400"/>
            <a:ext cx="8379279" cy="2057400"/>
          </a:xfrm>
        </p:spPr>
        <p:txBody>
          <a:bodyPr>
            <a:normAutofit fontScale="40000" lnSpcReduction="20000"/>
          </a:bodyPr>
          <a:lstStyle/>
          <a:p>
            <a:r>
              <a:rPr lang="en-US" dirty="0"/>
              <a:t>In a </a:t>
            </a:r>
            <a:r>
              <a:rPr lang="en-US" dirty="0" err="1"/>
              <a:t>Quora</a:t>
            </a:r>
            <a:r>
              <a:rPr lang="en-US" dirty="0"/>
              <a:t> post asking about the purpose of the OSI model, </a:t>
            </a:r>
            <a:r>
              <a:rPr lang="en-US" dirty="0" err="1"/>
              <a:t>Vikram</a:t>
            </a:r>
            <a:r>
              <a:rPr lang="en-US" dirty="0"/>
              <a:t> Kumar answered this way:</a:t>
            </a:r>
          </a:p>
          <a:p>
            <a:r>
              <a:rPr lang="en-US" dirty="0"/>
              <a:t>“The purpose of the OSI reference model is to guide vendors and developers so the digital communication products and software programs they create will interoperate, and to facilitate clear comparisons among communications tools.”</a:t>
            </a:r>
          </a:p>
          <a:p>
            <a:r>
              <a:rPr lang="en-US" dirty="0"/>
              <a:t>While some people may argue that the OSI model is obsolete (due to its conceptual nature) and less important than the four layers of the TCP/IP model, Kumar says that “it is difficult to read about networking technology today without seeing references to the OSI model and its layers, because the model’s structure helps to frame discussions of protocols and contrast various technologies.”</a:t>
            </a:r>
          </a:p>
          <a:p>
            <a:r>
              <a:rPr lang="en-US" dirty="0"/>
              <a:t>If you can understand the OSI model and its layers, you can also then understand which protocols and devices can interoperate with each other when new technologies are developed and </a:t>
            </a:r>
            <a:r>
              <a:rPr lang="en-US" dirty="0" smtClean="0"/>
              <a:t>explained.</a:t>
            </a:r>
          </a:p>
          <a:p>
            <a:pPr marL="0" indent="0" algn="r">
              <a:buNone/>
            </a:pPr>
            <a:r>
              <a:rPr lang="en-US" sz="2500" dirty="0" smtClean="0"/>
              <a:t>Source: Network World</a:t>
            </a:r>
            <a:endParaRPr lang="en-US" dirty="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56" y="5268410"/>
            <a:ext cx="8257886" cy="151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900" y="2771775"/>
            <a:ext cx="27485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2771775"/>
            <a:ext cx="3168001"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2231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400" dirty="0" smtClean="0"/>
              <a:t>ISO/OSI vs The TCP/IP Model</a:t>
            </a:r>
            <a:endParaRPr lang="en-US" sz="2400" dirty="0"/>
          </a:p>
        </p:txBody>
      </p:sp>
      <p:sp>
        <p:nvSpPr>
          <p:cNvPr id="3" name="Content Placeholder 2"/>
          <p:cNvSpPr>
            <a:spLocks noGrp="1"/>
          </p:cNvSpPr>
          <p:nvPr>
            <p:ph idx="1"/>
          </p:nvPr>
        </p:nvSpPr>
        <p:spPr>
          <a:xfrm>
            <a:off x="221519" y="838200"/>
            <a:ext cx="8465281" cy="2057400"/>
          </a:xfrm>
        </p:spPr>
        <p:txBody>
          <a:bodyPr>
            <a:normAutofit fontScale="62500" lnSpcReduction="20000"/>
          </a:bodyPr>
          <a:lstStyle/>
          <a:p>
            <a:r>
              <a:rPr lang="en-US" dirty="0" smtClean="0"/>
              <a:t>TCP/IP is the data interchange protocol used by the Internet for computer-to-computer (host-to-host) communications</a:t>
            </a:r>
            <a:endParaRPr lang="en-US" dirty="0"/>
          </a:p>
          <a:p>
            <a:r>
              <a:rPr lang="en-US" dirty="0" smtClean="0"/>
              <a:t>It only loosely follows the formal OSI/ISO reference model</a:t>
            </a:r>
          </a:p>
          <a:p>
            <a:r>
              <a:rPr lang="en-US" dirty="0" smtClean="0"/>
              <a:t>Many consider TCP/IP to be a separate model, but this is not entirely true</a:t>
            </a:r>
          </a:p>
          <a:p>
            <a:r>
              <a:rPr lang="en-US" dirty="0" smtClean="0"/>
              <a:t>We will not be studying TCP/IP in depth, but it is important to know that it exists and is the underlying protocol used in all web </a:t>
            </a:r>
            <a:r>
              <a:rPr lang="en-US" dirty="0" err="1" smtClean="0"/>
              <a:t>comms</a:t>
            </a:r>
            <a:endParaRPr lang="en-US" dirty="0" smtClean="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PI testing tutorial: a complete guide for beginner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19" y="3041651"/>
            <a:ext cx="3817585"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041651"/>
            <a:ext cx="4966931"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txBox="1">
            <a:spLocks/>
          </p:cNvSpPr>
          <p:nvPr/>
        </p:nvSpPr>
        <p:spPr>
          <a:xfrm>
            <a:off x="612774"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Accurate</a:t>
            </a:r>
            <a:endParaRPr lang="en-US" sz="2400" dirty="0"/>
          </a:p>
        </p:txBody>
      </p:sp>
      <p:sp>
        <p:nvSpPr>
          <p:cNvPr id="14" name="Title 1"/>
          <p:cNvSpPr txBox="1">
            <a:spLocks/>
          </p:cNvSpPr>
          <p:nvPr/>
        </p:nvSpPr>
        <p:spPr>
          <a:xfrm>
            <a:off x="5037752"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Inaccurate</a:t>
            </a:r>
            <a:endParaRPr lang="en-US" sz="2400" dirty="0"/>
          </a:p>
        </p:txBody>
      </p:sp>
    </p:spTree>
    <p:extLst>
      <p:ext uri="{BB962C8B-B14F-4D97-AF65-F5344CB8AC3E}">
        <p14:creationId xmlns:p14="http://schemas.microsoft.com/office/powerpoint/2010/main" val="504333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Formal End of Lesson </a:t>
            </a:r>
            <a:r>
              <a:rPr lang="en-US" sz="3200" dirty="0"/>
              <a:t>9</a:t>
            </a:r>
            <a:endParaRPr lang="en-US" sz="3200" dirty="0"/>
          </a:p>
        </p:txBody>
      </p:sp>
      <p:sp>
        <p:nvSpPr>
          <p:cNvPr id="3" name="Content Placeholder 2"/>
          <p:cNvSpPr>
            <a:spLocks noGrp="1"/>
          </p:cNvSpPr>
          <p:nvPr>
            <p:ph idx="1"/>
          </p:nvPr>
        </p:nvSpPr>
        <p:spPr>
          <a:xfrm>
            <a:off x="457200" y="990600"/>
            <a:ext cx="8229600" cy="5105400"/>
          </a:xfrm>
        </p:spPr>
        <p:txBody>
          <a:bodyPr>
            <a:normAutofit/>
          </a:bodyPr>
          <a:lstStyle/>
          <a:p>
            <a:pPr marL="0" indent="0">
              <a:buNone/>
            </a:pPr>
            <a:r>
              <a:rPr lang="en-US" b="1" dirty="0" smtClean="0"/>
              <a:t>In next week’s exciting episode</a:t>
            </a:r>
          </a:p>
          <a:p>
            <a:r>
              <a:rPr lang="en-US" sz="2000" b="1" dirty="0"/>
              <a:t>External device power circuit design recap</a:t>
            </a:r>
          </a:p>
          <a:p>
            <a:r>
              <a:rPr lang="en-US" sz="2000" b="1" dirty="0" smtClean="0"/>
              <a:t>Level </a:t>
            </a:r>
            <a:r>
              <a:rPr lang="en-US" sz="2000" b="1" dirty="0"/>
              <a:t>shifting recap</a:t>
            </a:r>
          </a:p>
          <a:p>
            <a:r>
              <a:rPr lang="en-US" sz="2000" b="1" dirty="0" smtClean="0"/>
              <a:t>WS2812B </a:t>
            </a:r>
            <a:r>
              <a:rPr lang="en-US" sz="2000" b="1" dirty="0"/>
              <a:t>and </a:t>
            </a:r>
            <a:r>
              <a:rPr lang="en-US" sz="2000" b="1" dirty="0" err="1"/>
              <a:t>Neopixel</a:t>
            </a:r>
            <a:r>
              <a:rPr lang="en-US" sz="2000" b="1" dirty="0"/>
              <a:t> connections – Class Sketch #3</a:t>
            </a:r>
          </a:p>
          <a:p>
            <a:r>
              <a:rPr lang="en-US" sz="2000" b="1" dirty="0" smtClean="0"/>
              <a:t>Flashing </a:t>
            </a:r>
            <a:r>
              <a:rPr lang="en-US" sz="2000" b="1" dirty="0"/>
              <a:t>software binaries</a:t>
            </a:r>
          </a:p>
          <a:p>
            <a:r>
              <a:rPr lang="en-US" sz="2000" b="1" dirty="0" smtClean="0"/>
              <a:t>Flashing </a:t>
            </a:r>
            <a:r>
              <a:rPr lang="en-US" sz="2000" b="1" dirty="0"/>
              <a:t>software on Linux</a:t>
            </a:r>
          </a:p>
          <a:p>
            <a:r>
              <a:rPr lang="en-US" sz="2000" b="1" dirty="0" smtClean="0"/>
              <a:t>Flashing </a:t>
            </a:r>
            <a:r>
              <a:rPr lang="en-US" sz="2000" b="1" dirty="0"/>
              <a:t>software on </a:t>
            </a:r>
            <a:r>
              <a:rPr lang="en-US" sz="2000" b="1" dirty="0" smtClean="0"/>
              <a:t>Windows</a:t>
            </a:r>
          </a:p>
          <a:p>
            <a:r>
              <a:rPr lang="en-US" sz="2000" b="1" dirty="0" smtClean="0"/>
              <a:t>Flashing WLED software</a:t>
            </a:r>
          </a:p>
          <a:p>
            <a:r>
              <a:rPr lang="en-US" sz="2000" b="1" dirty="0" smtClean="0"/>
              <a:t>Appendices: ESP8266 reference: Pinouts, flashing procedures</a:t>
            </a:r>
          </a:p>
        </p:txBody>
      </p:sp>
      <p:sp>
        <p:nvSpPr>
          <p:cNvPr id="4" name="Title 1"/>
          <p:cNvSpPr txBox="1">
            <a:spLocks/>
          </p:cNvSpPr>
          <p:nvPr/>
        </p:nvSpPr>
        <p:spPr>
          <a:xfrm>
            <a:off x="381000" y="5867400"/>
            <a:ext cx="8458200"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i="1" dirty="0" smtClean="0">
                <a:solidFill>
                  <a:srgbClr val="FFFF00"/>
                </a:solidFill>
              </a:rPr>
              <a:t>Don’t forget to return your USB drives!</a:t>
            </a:r>
            <a:endParaRPr lang="en-US" sz="2800" i="1" dirty="0">
              <a:solidFill>
                <a:srgbClr val="FFFF00"/>
              </a:solidFill>
            </a:endParaRPr>
          </a:p>
        </p:txBody>
      </p:sp>
    </p:spTree>
    <p:extLst>
      <p:ext uri="{BB962C8B-B14F-4D97-AF65-F5344CB8AC3E}">
        <p14:creationId xmlns:p14="http://schemas.microsoft.com/office/powerpoint/2010/main" val="3094806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533400"/>
            <a:ext cx="4267200" cy="6172200"/>
          </a:xfrm>
        </p:spPr>
        <p:txBody>
          <a:bodyPr>
            <a:noAutofit/>
          </a:bodyPr>
          <a:lstStyle/>
          <a:p>
            <a:pPr marL="0" indent="0">
              <a:buNone/>
            </a:pPr>
            <a:r>
              <a:rPr lang="en-US" sz="900" b="1" dirty="0" smtClean="0"/>
              <a:t>Lesson 1 – Intro and Setup </a:t>
            </a:r>
          </a:p>
          <a:p>
            <a:pPr marL="0" indent="0">
              <a:buNone/>
            </a:pPr>
            <a:r>
              <a:rPr lang="en-US" sz="900" b="1" dirty="0" smtClean="0"/>
              <a:t>[may require 2 classes]</a:t>
            </a:r>
          </a:p>
          <a:p>
            <a:pPr marL="0" indent="0">
              <a:buNone/>
            </a:pPr>
            <a:r>
              <a:rPr lang="en-US" sz="900" b="1" dirty="0" smtClean="0"/>
              <a:t>•    Introduction to class format</a:t>
            </a:r>
          </a:p>
          <a:p>
            <a:pPr marL="0" indent="0">
              <a:buNone/>
            </a:pPr>
            <a:r>
              <a:rPr lang="en-US" sz="900" b="1" dirty="0" smtClean="0"/>
              <a:t>•    Overview of lesson plan</a:t>
            </a:r>
          </a:p>
          <a:p>
            <a:pPr marL="0" indent="0">
              <a:buNone/>
            </a:pPr>
            <a:r>
              <a:rPr lang="en-US" sz="900" b="1" dirty="0" smtClean="0"/>
              <a:t>•    Presentation format (monitor, camera, screen, whiteboard)</a:t>
            </a:r>
          </a:p>
          <a:p>
            <a:pPr marL="0" indent="0">
              <a:buNone/>
            </a:pPr>
            <a:r>
              <a:rPr lang="en-US" sz="900" b="1" dirty="0" smtClean="0"/>
              <a:t>•    Inventory of Arduino kits</a:t>
            </a:r>
          </a:p>
          <a:p>
            <a:pPr marL="0" indent="0">
              <a:buNone/>
            </a:pPr>
            <a:r>
              <a:rPr lang="en-US" sz="900" b="1" dirty="0" smtClean="0"/>
              <a:t>•    Inventory of USB drives</a:t>
            </a:r>
          </a:p>
          <a:p>
            <a:pPr marL="0" indent="0">
              <a:buNone/>
            </a:pPr>
            <a:r>
              <a:rPr lang="en-US" sz="900" b="1" dirty="0"/>
              <a:t>•    Installation of ESP32 serial port drivers (Windows only)</a:t>
            </a:r>
          </a:p>
          <a:p>
            <a:pPr marL="0" indent="0">
              <a:buNone/>
            </a:pPr>
            <a:r>
              <a:rPr lang="en-US" sz="900" b="1" dirty="0" smtClean="0"/>
              <a:t>•    Installation of Arduino software</a:t>
            </a:r>
          </a:p>
          <a:p>
            <a:pPr marL="0" indent="0">
              <a:buNone/>
            </a:pPr>
            <a:r>
              <a:rPr lang="en-US" sz="900" b="1" dirty="0"/>
              <a:t>•    </a:t>
            </a:r>
            <a:r>
              <a:rPr lang="en-US" sz="900" b="1" dirty="0" smtClean="0"/>
              <a:t>History of Computing</a:t>
            </a:r>
          </a:p>
          <a:p>
            <a:pPr marL="0" indent="0">
              <a:buNone/>
            </a:pPr>
            <a:r>
              <a:rPr lang="en-US" sz="900" b="1" dirty="0" smtClean="0"/>
              <a:t>Lesson 2 and 3 – Laptop operation review</a:t>
            </a:r>
          </a:p>
          <a:p>
            <a:pPr marL="0" indent="0">
              <a:buNone/>
            </a:pPr>
            <a:r>
              <a:rPr lang="en-US" sz="900" b="1" dirty="0" smtClean="0"/>
              <a:t>•    Control panel/Settings location</a:t>
            </a:r>
          </a:p>
          <a:p>
            <a:pPr marL="0" indent="0">
              <a:buNone/>
            </a:pPr>
            <a:r>
              <a:rPr lang="en-US" sz="900" b="1" dirty="0" smtClean="0"/>
              <a:t>•    Home directories and folder hierarchy</a:t>
            </a:r>
          </a:p>
          <a:p>
            <a:pPr marL="0" indent="0">
              <a:buNone/>
            </a:pPr>
            <a:r>
              <a:rPr lang="en-US" sz="900" b="1" dirty="0" smtClean="0"/>
              <a:t>•    Arduino file locations</a:t>
            </a:r>
          </a:p>
          <a:p>
            <a:pPr marL="0" indent="0">
              <a:buNone/>
            </a:pPr>
            <a:r>
              <a:rPr lang="en-US" sz="900" b="1" dirty="0" smtClean="0"/>
              <a:t>•    Search functions</a:t>
            </a:r>
          </a:p>
          <a:p>
            <a:pPr marL="0" indent="0">
              <a:buNone/>
            </a:pPr>
            <a:r>
              <a:rPr lang="en-US" sz="900" b="1" dirty="0" smtClean="0"/>
              <a:t>•    Open questions and issues</a:t>
            </a:r>
          </a:p>
          <a:p>
            <a:pPr marL="0" indent="0">
              <a:buNone/>
            </a:pPr>
            <a:r>
              <a:rPr lang="en-US" sz="900" b="1" dirty="0" smtClean="0"/>
              <a:t>•    History of Computing redux</a:t>
            </a:r>
          </a:p>
          <a:p>
            <a:pPr marL="0" indent="0">
              <a:buNone/>
            </a:pPr>
            <a:r>
              <a:rPr lang="en-US" sz="900" b="1" dirty="0" smtClean="0"/>
              <a:t>Lesson 4 and 5 – IDE essentials</a:t>
            </a:r>
          </a:p>
          <a:p>
            <a:pPr marL="0" indent="0">
              <a:buNone/>
            </a:pPr>
            <a:r>
              <a:rPr lang="en-US" sz="900" b="1" dirty="0"/>
              <a:t>•    </a:t>
            </a:r>
            <a:r>
              <a:rPr lang="en-US" sz="900" b="1" dirty="0" smtClean="0"/>
              <a:t>The boards manager</a:t>
            </a:r>
            <a:endParaRPr lang="en-US" sz="900" b="1" dirty="0"/>
          </a:p>
          <a:p>
            <a:pPr marL="0" indent="0">
              <a:buNone/>
            </a:pPr>
            <a:r>
              <a:rPr lang="en-US" sz="900" b="1" dirty="0" smtClean="0"/>
              <a:t>•    Setting board type</a:t>
            </a:r>
          </a:p>
          <a:p>
            <a:pPr marL="0" indent="0">
              <a:buNone/>
            </a:pPr>
            <a:r>
              <a:rPr lang="en-US" sz="900" b="1" dirty="0"/>
              <a:t>•    </a:t>
            </a:r>
            <a:r>
              <a:rPr lang="en-US" sz="900" b="1" dirty="0" smtClean="0"/>
              <a:t>Installing Libraries</a:t>
            </a:r>
            <a:endParaRPr lang="en-US" sz="900" b="1" dirty="0"/>
          </a:p>
          <a:p>
            <a:pPr marL="0" indent="0">
              <a:buNone/>
            </a:pPr>
            <a:r>
              <a:rPr lang="en-US" sz="900" b="1" dirty="0" smtClean="0"/>
              <a:t>•    Loading example sketches</a:t>
            </a:r>
          </a:p>
          <a:p>
            <a:pPr marL="0" indent="0">
              <a:buNone/>
            </a:pPr>
            <a:r>
              <a:rPr lang="en-US" sz="900" b="1" dirty="0" smtClean="0"/>
              <a:t>•    Finding and selecting the Arduino USB port</a:t>
            </a:r>
          </a:p>
          <a:p>
            <a:pPr marL="0" indent="0">
              <a:buNone/>
            </a:pPr>
            <a:r>
              <a:rPr lang="en-US" sz="900" b="1" dirty="0" smtClean="0"/>
              <a:t>•    Uploading a sketch to the microcontroller [Example Sketch#1]</a:t>
            </a:r>
          </a:p>
          <a:p>
            <a:pPr marL="0" indent="0">
              <a:buNone/>
            </a:pPr>
            <a:r>
              <a:rPr lang="en-US" sz="900" b="1" dirty="0" smtClean="0"/>
              <a:t>•    Basic Arduino sketch (program) structure</a:t>
            </a:r>
          </a:p>
          <a:p>
            <a:pPr marL="0" indent="0">
              <a:buNone/>
            </a:pPr>
            <a:r>
              <a:rPr lang="en-US" sz="900" b="1" dirty="0"/>
              <a:t>•    </a:t>
            </a:r>
            <a:r>
              <a:rPr lang="en-US" sz="900" b="1" dirty="0" smtClean="0"/>
              <a:t>Uploading your own sketch [Class Sketch #2]</a:t>
            </a:r>
            <a:endParaRPr lang="en-US" sz="900" b="1" dirty="0"/>
          </a:p>
          <a:p>
            <a:pPr marL="0" indent="0">
              <a:buNone/>
            </a:pPr>
            <a:r>
              <a:rPr lang="en-US" sz="900" b="1" dirty="0" smtClean="0"/>
              <a:t>•    History </a:t>
            </a:r>
            <a:r>
              <a:rPr lang="en-US" sz="900" b="1" dirty="0"/>
              <a:t>of Telecommunications and </a:t>
            </a:r>
            <a:r>
              <a:rPr lang="en-US" sz="900" b="1" dirty="0" smtClean="0"/>
              <a:t>Networking – Part 1</a:t>
            </a:r>
          </a:p>
          <a:p>
            <a:pPr marL="0" indent="0">
              <a:buNone/>
            </a:pPr>
            <a:r>
              <a:rPr lang="en-US" sz="900" b="1" dirty="0" smtClean="0"/>
              <a:t>Lesson 6 – DC Electricity Basics and DMM Intro</a:t>
            </a:r>
          </a:p>
          <a:p>
            <a:pPr marL="0" indent="0">
              <a:buNone/>
            </a:pPr>
            <a:r>
              <a:rPr lang="en-US" sz="900" b="1" dirty="0" smtClean="0"/>
              <a:t>•    Quick review: DC vs AC electric currents</a:t>
            </a:r>
          </a:p>
          <a:p>
            <a:pPr marL="0" indent="0">
              <a:buNone/>
            </a:pPr>
            <a:r>
              <a:rPr lang="en-US" sz="900" b="1" dirty="0" smtClean="0"/>
              <a:t>•    DC current operation</a:t>
            </a:r>
          </a:p>
          <a:p>
            <a:pPr marL="0" indent="0">
              <a:buNone/>
            </a:pPr>
            <a:r>
              <a:rPr lang="en-US" sz="900" b="1" dirty="0" smtClean="0"/>
              <a:t>•    Voltage vs Amperage (current)</a:t>
            </a:r>
          </a:p>
          <a:p>
            <a:pPr marL="0" indent="0">
              <a:buNone/>
            </a:pPr>
            <a:r>
              <a:rPr lang="en-US" sz="900" b="1" dirty="0" smtClean="0"/>
              <a:t>•    </a:t>
            </a:r>
            <a:r>
              <a:rPr lang="en-US" sz="900" b="1" dirty="0"/>
              <a:t>Ohm’s Law</a:t>
            </a:r>
          </a:p>
          <a:p>
            <a:pPr marL="0" indent="0">
              <a:buNone/>
            </a:pPr>
            <a:r>
              <a:rPr lang="en-US" sz="900" b="1" dirty="0" smtClean="0"/>
              <a:t>•    Series vs parallel circuits</a:t>
            </a:r>
          </a:p>
          <a:p>
            <a:pPr marL="0" indent="0">
              <a:buNone/>
            </a:pPr>
            <a:r>
              <a:rPr lang="en-US" sz="900" b="1" dirty="0"/>
              <a:t>•    Introduction to basic DMM functions and usage</a:t>
            </a:r>
          </a:p>
          <a:p>
            <a:pPr marL="0" indent="0">
              <a:buNone/>
            </a:pPr>
            <a:r>
              <a:rPr lang="en-US" sz="900" b="1" dirty="0"/>
              <a:t>•    </a:t>
            </a:r>
            <a:r>
              <a:rPr lang="en-US" sz="900" b="1" dirty="0" smtClean="0"/>
              <a:t>Measuring voltage [DMM usage #1]</a:t>
            </a:r>
            <a:endParaRPr lang="en-US" sz="900" b="1" dirty="0"/>
          </a:p>
          <a:p>
            <a:pPr marL="0" indent="0">
              <a:buNone/>
            </a:pPr>
            <a:r>
              <a:rPr lang="en-US" sz="900" b="1" dirty="0" smtClean="0"/>
              <a:t>•    </a:t>
            </a:r>
            <a:r>
              <a:rPr lang="en-US" sz="900" b="1" dirty="0"/>
              <a:t>History of Telecommunications and Networking </a:t>
            </a:r>
            <a:r>
              <a:rPr lang="en-US" sz="900" b="1" dirty="0" smtClean="0"/>
              <a:t>– Part 2</a:t>
            </a:r>
          </a:p>
        </p:txBody>
      </p:sp>
      <p:sp>
        <p:nvSpPr>
          <p:cNvPr id="4" name="Content Placeholder 3"/>
          <p:cNvSpPr>
            <a:spLocks noGrp="1"/>
          </p:cNvSpPr>
          <p:nvPr>
            <p:ph sz="half" idx="2"/>
          </p:nvPr>
        </p:nvSpPr>
        <p:spPr>
          <a:xfrm>
            <a:off x="4191000" y="504824"/>
            <a:ext cx="4495800" cy="6200775"/>
          </a:xfrm>
        </p:spPr>
        <p:txBody>
          <a:bodyPr>
            <a:noAutofit/>
          </a:bodyPr>
          <a:lstStyle/>
          <a:p>
            <a:pPr marL="0" indent="0">
              <a:buNone/>
            </a:pPr>
            <a:r>
              <a:rPr lang="en-US" sz="900" b="1" dirty="0"/>
              <a:t>Lesson </a:t>
            </a:r>
            <a:r>
              <a:rPr lang="en-US" sz="900" b="1" dirty="0" smtClean="0"/>
              <a:t>7 and 8 </a:t>
            </a:r>
            <a:r>
              <a:rPr lang="en-US" sz="900" b="1" dirty="0"/>
              <a:t>– </a:t>
            </a:r>
            <a:r>
              <a:rPr lang="en-US" sz="900" b="1" dirty="0" smtClean="0"/>
              <a:t>Grounding, ESD, and Connecting LEDs</a:t>
            </a:r>
            <a:endParaRPr lang="en-US" sz="900" b="1" dirty="0"/>
          </a:p>
          <a:p>
            <a:pPr marL="0" indent="0">
              <a:buNone/>
            </a:pPr>
            <a:r>
              <a:rPr lang="en-US" sz="900" b="1" dirty="0"/>
              <a:t>•    </a:t>
            </a:r>
            <a:r>
              <a:rPr lang="en-US" sz="900" b="1" dirty="0" smtClean="0"/>
              <a:t>Grounding</a:t>
            </a:r>
          </a:p>
          <a:p>
            <a:pPr marL="0" indent="0">
              <a:buNone/>
            </a:pPr>
            <a:r>
              <a:rPr lang="en-US" sz="900" b="1" dirty="0"/>
              <a:t>•   </a:t>
            </a:r>
            <a:r>
              <a:rPr lang="en-US" sz="900" b="1" dirty="0" smtClean="0"/>
              <a:t>The Phantom Menace of ESD</a:t>
            </a:r>
          </a:p>
          <a:p>
            <a:pPr marL="0" indent="0">
              <a:buNone/>
            </a:pPr>
            <a:r>
              <a:rPr lang="en-US" sz="900" b="1" dirty="0" smtClean="0"/>
              <a:t>•    Resistors!</a:t>
            </a:r>
            <a:endParaRPr lang="en-US" sz="900" b="1" dirty="0"/>
          </a:p>
          <a:p>
            <a:pPr marL="0" indent="0">
              <a:buNone/>
            </a:pPr>
            <a:r>
              <a:rPr lang="en-US" sz="900" b="1" dirty="0" smtClean="0"/>
              <a:t>•    LED’s [DMM usage #2, maybe]</a:t>
            </a:r>
          </a:p>
          <a:p>
            <a:pPr marL="0" indent="0">
              <a:buNone/>
            </a:pPr>
            <a:r>
              <a:rPr lang="en-US" sz="900" b="1" dirty="0" smtClean="0"/>
              <a:t>•    Powering LEDs – Ballast and dropping resistors</a:t>
            </a:r>
            <a:endParaRPr lang="en-US" sz="900" b="1" dirty="0"/>
          </a:p>
          <a:p>
            <a:pPr marL="0" indent="0">
              <a:buNone/>
            </a:pPr>
            <a:r>
              <a:rPr lang="en-US" sz="900" b="1" dirty="0"/>
              <a:t>•    </a:t>
            </a:r>
            <a:r>
              <a:rPr lang="en-US" sz="900" b="1" dirty="0" smtClean="0"/>
              <a:t>Connecting LEDs </a:t>
            </a:r>
            <a:r>
              <a:rPr lang="en-US" sz="900" b="1" dirty="0"/>
              <a:t>to </a:t>
            </a:r>
            <a:r>
              <a:rPr lang="en-US" sz="900" b="1" dirty="0" smtClean="0"/>
              <a:t>microcontrollers</a:t>
            </a:r>
          </a:p>
          <a:p>
            <a:pPr marL="0" indent="0">
              <a:buNone/>
            </a:pPr>
            <a:r>
              <a:rPr lang="en-US" sz="900" b="1" dirty="0" smtClean="0"/>
              <a:t>•    Parts of an Arduino Sketch</a:t>
            </a:r>
          </a:p>
          <a:p>
            <a:pPr marL="0" indent="0">
              <a:buNone/>
            </a:pPr>
            <a:r>
              <a:rPr lang="en-US" sz="900" b="1" dirty="0" smtClean="0"/>
              <a:t>•    ESP32 Specifications – Ampacity</a:t>
            </a:r>
          </a:p>
          <a:p>
            <a:pPr marL="0" indent="0">
              <a:buNone/>
            </a:pPr>
            <a:r>
              <a:rPr lang="en-US" sz="900" b="1" dirty="0" smtClean="0"/>
              <a:t>•    Let there be Light! – Class Sketch #2</a:t>
            </a:r>
          </a:p>
          <a:p>
            <a:pPr marL="0" indent="0">
              <a:buNone/>
            </a:pPr>
            <a:r>
              <a:rPr lang="en-US" sz="900" b="1" dirty="0" smtClean="0"/>
              <a:t>•    History </a:t>
            </a:r>
            <a:r>
              <a:rPr lang="en-US" sz="900" b="1" dirty="0"/>
              <a:t>of Telecommunications and Networking – Part 3</a:t>
            </a:r>
            <a:endParaRPr lang="en-US" sz="900" b="1" dirty="0" smtClean="0"/>
          </a:p>
          <a:p>
            <a:pPr marL="0" indent="0">
              <a:buNone/>
            </a:pPr>
            <a:r>
              <a:rPr lang="en-US" sz="900" b="1" dirty="0" smtClean="0"/>
              <a:t>Lesson 9 – ESP32 External power sources [may require 2 classes]</a:t>
            </a:r>
          </a:p>
          <a:p>
            <a:pPr marL="0" indent="0">
              <a:buNone/>
            </a:pPr>
            <a:r>
              <a:rPr lang="en-US" sz="900" b="1" dirty="0"/>
              <a:t>•    </a:t>
            </a:r>
            <a:r>
              <a:rPr lang="en-US" sz="900" b="1" dirty="0" smtClean="0"/>
              <a:t>Capacitors!</a:t>
            </a:r>
            <a:endParaRPr lang="en-US" sz="900" b="1" dirty="0"/>
          </a:p>
          <a:p>
            <a:pPr marL="0" indent="0">
              <a:buNone/>
            </a:pPr>
            <a:r>
              <a:rPr lang="en-US" sz="900" b="1" dirty="0" smtClean="0"/>
              <a:t>•    Microcontroller board power requirements</a:t>
            </a:r>
          </a:p>
          <a:p>
            <a:pPr marL="0" indent="0">
              <a:buNone/>
            </a:pPr>
            <a:r>
              <a:rPr lang="en-US" sz="900" b="1" dirty="0" smtClean="0"/>
              <a:t>•    Board power input options and grounding</a:t>
            </a:r>
          </a:p>
          <a:p>
            <a:pPr marL="0" indent="0">
              <a:buNone/>
            </a:pPr>
            <a:r>
              <a:rPr lang="en-US" sz="900" b="1" dirty="0" smtClean="0"/>
              <a:t>•    Components with different voltage requirements – level shifting</a:t>
            </a:r>
          </a:p>
          <a:p>
            <a:pPr marL="0" indent="0">
              <a:buNone/>
            </a:pPr>
            <a:r>
              <a:rPr lang="en-US" sz="900" b="1" dirty="0" smtClean="0"/>
              <a:t>•    External power circuit </a:t>
            </a:r>
            <a:r>
              <a:rPr lang="en-US" sz="900" b="1" dirty="0" smtClean="0"/>
              <a:t>design</a:t>
            </a:r>
          </a:p>
          <a:p>
            <a:pPr marL="0" indent="0">
              <a:buNone/>
            </a:pPr>
            <a:r>
              <a:rPr lang="en-US" sz="900" b="1" dirty="0" smtClean="0"/>
              <a:t>Lesson 10 – Smart LED Strips, Flashing Software</a:t>
            </a:r>
            <a:endParaRPr lang="en-US" sz="900" b="1" dirty="0" smtClean="0"/>
          </a:p>
          <a:p>
            <a:pPr marL="0" indent="0">
              <a:buNone/>
            </a:pPr>
            <a:r>
              <a:rPr lang="en-US" sz="900" b="1" dirty="0" smtClean="0"/>
              <a:t>•   </a:t>
            </a:r>
            <a:r>
              <a:rPr lang="en-US" sz="900" b="1" dirty="0"/>
              <a:t> External device power circuit </a:t>
            </a:r>
            <a:r>
              <a:rPr lang="en-US" sz="900" b="1" dirty="0" smtClean="0"/>
              <a:t>design recap</a:t>
            </a:r>
          </a:p>
          <a:p>
            <a:pPr marL="0" indent="0">
              <a:buNone/>
            </a:pPr>
            <a:r>
              <a:rPr lang="en-US" sz="900" b="1" dirty="0" smtClean="0"/>
              <a:t>•    Level shifting recap</a:t>
            </a:r>
          </a:p>
          <a:p>
            <a:pPr marL="0" indent="0">
              <a:buNone/>
            </a:pPr>
            <a:r>
              <a:rPr lang="en-US" sz="900" b="1" dirty="0"/>
              <a:t>• </a:t>
            </a:r>
            <a:r>
              <a:rPr lang="en-US" sz="900" b="1" dirty="0" smtClean="0"/>
              <a:t>   WS2812B </a:t>
            </a:r>
            <a:r>
              <a:rPr lang="en-US" sz="900" b="1" dirty="0" smtClean="0"/>
              <a:t>and </a:t>
            </a:r>
            <a:r>
              <a:rPr lang="en-US" sz="900" b="1" dirty="0" err="1" smtClean="0"/>
              <a:t>Neopixel</a:t>
            </a:r>
            <a:r>
              <a:rPr lang="en-US" sz="900" b="1" dirty="0" smtClean="0"/>
              <a:t> connections – Class Sketch #3</a:t>
            </a:r>
          </a:p>
          <a:p>
            <a:pPr marL="0" indent="0">
              <a:buNone/>
            </a:pPr>
            <a:r>
              <a:rPr lang="en-US" sz="900" b="1" dirty="0" smtClean="0"/>
              <a:t>•    </a:t>
            </a:r>
            <a:r>
              <a:rPr lang="en-US" sz="900" b="1" dirty="0" smtClean="0"/>
              <a:t>Flashing software binaries</a:t>
            </a:r>
          </a:p>
          <a:p>
            <a:pPr marL="0" indent="0">
              <a:buNone/>
            </a:pPr>
            <a:r>
              <a:rPr lang="en-US" sz="900" b="1" dirty="0" smtClean="0"/>
              <a:t>Lesson 11 </a:t>
            </a:r>
            <a:r>
              <a:rPr lang="en-US" sz="900" b="1" dirty="0" smtClean="0"/>
              <a:t>– Connecting LCD and Matrix Displays</a:t>
            </a:r>
          </a:p>
          <a:p>
            <a:pPr marL="0" indent="0">
              <a:buNone/>
            </a:pPr>
            <a:r>
              <a:rPr lang="en-US" sz="900" b="1" dirty="0"/>
              <a:t>•    Simplified serial communication protocols</a:t>
            </a:r>
          </a:p>
          <a:p>
            <a:pPr marL="0" indent="0">
              <a:buNone/>
            </a:pPr>
            <a:r>
              <a:rPr lang="en-US" sz="900" b="1" dirty="0"/>
              <a:t>•    One-wire serial communication protocol</a:t>
            </a:r>
          </a:p>
          <a:p>
            <a:pPr marL="0" indent="0">
              <a:buNone/>
            </a:pPr>
            <a:r>
              <a:rPr lang="en-US" sz="900" b="1" dirty="0"/>
              <a:t>•    Hardware vs software serial</a:t>
            </a:r>
          </a:p>
          <a:p>
            <a:pPr marL="0" indent="0">
              <a:buNone/>
            </a:pPr>
            <a:r>
              <a:rPr lang="en-US" sz="900" b="1" dirty="0" smtClean="0"/>
              <a:t>•    </a:t>
            </a:r>
            <a:r>
              <a:rPr lang="en-US" sz="900" b="1" dirty="0" smtClean="0"/>
              <a:t>The SPI serial protocol</a:t>
            </a:r>
          </a:p>
          <a:p>
            <a:pPr marL="0" indent="0">
              <a:buNone/>
            </a:pPr>
            <a:r>
              <a:rPr lang="en-US" sz="900" b="1" dirty="0" smtClean="0"/>
              <a:t>•    SPI connections – Class Sketch #5</a:t>
            </a:r>
          </a:p>
          <a:p>
            <a:pPr marL="0" indent="0">
              <a:buNone/>
            </a:pPr>
            <a:r>
              <a:rPr lang="en-US" sz="900" b="1" dirty="0" smtClean="0"/>
              <a:t>•    SPI device external power design</a:t>
            </a:r>
          </a:p>
          <a:p>
            <a:pPr marL="0" indent="0">
              <a:buNone/>
            </a:pPr>
            <a:r>
              <a:rPr lang="en-US" sz="900" b="1" dirty="0" smtClean="0"/>
              <a:t>Lesson </a:t>
            </a:r>
            <a:r>
              <a:rPr lang="en-US" sz="900" b="1" dirty="0" smtClean="0"/>
              <a:t>12 </a:t>
            </a:r>
            <a:r>
              <a:rPr lang="en-US" sz="900" b="1" dirty="0" smtClean="0"/>
              <a:t>– Connecting sensors [Time permitting]</a:t>
            </a:r>
          </a:p>
          <a:p>
            <a:pPr marL="0" indent="0">
              <a:buNone/>
            </a:pPr>
            <a:r>
              <a:rPr lang="en-US" sz="900" b="1" dirty="0" smtClean="0"/>
              <a:t>•    Connecting buttons</a:t>
            </a:r>
          </a:p>
          <a:p>
            <a:pPr marL="0" indent="0">
              <a:buNone/>
            </a:pPr>
            <a:r>
              <a:rPr lang="en-US" sz="900" b="1" dirty="0" smtClean="0"/>
              <a:t>•    Connecting potentiometers and voltage dividers</a:t>
            </a:r>
          </a:p>
          <a:p>
            <a:pPr marL="0" indent="0">
              <a:buNone/>
            </a:pPr>
            <a:r>
              <a:rPr lang="en-US" sz="900" b="1" dirty="0" smtClean="0"/>
              <a:t>•    Reading buttons and </a:t>
            </a:r>
            <a:r>
              <a:rPr lang="en-US" sz="900" b="1" dirty="0" err="1" smtClean="0"/>
              <a:t>debouncing</a:t>
            </a:r>
            <a:endParaRPr lang="en-US" sz="900" b="1" dirty="0" smtClean="0"/>
          </a:p>
          <a:p>
            <a:pPr marL="0" indent="0">
              <a:buNone/>
            </a:pPr>
            <a:r>
              <a:rPr lang="en-US" sz="900" b="1" dirty="0" smtClean="0"/>
              <a:t>•    Reading </a:t>
            </a:r>
            <a:r>
              <a:rPr lang="en-US" sz="900" b="1" dirty="0" smtClean="0"/>
              <a:t>potentiometers</a:t>
            </a:r>
            <a:endParaRPr lang="en-US" sz="900" b="1" dirty="0" smtClean="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563562"/>
          </a:xfrm>
        </p:spPr>
        <p:txBody>
          <a:bodyPr/>
          <a:lstStyle/>
          <a:p>
            <a:r>
              <a:rPr lang="en-US" b="1" dirty="0" smtClean="0">
                <a:latin typeface="Arial" panose="020B0604020202020204" pitchFamily="34" charset="0"/>
                <a:cs typeface="Arial" panose="020B0604020202020204" pitchFamily="34" charset="0"/>
              </a:rPr>
              <a:t>Lesson 9 – </a:t>
            </a:r>
            <a:r>
              <a:rPr lang="en-US" b="1" dirty="0" smtClean="0">
                <a:latin typeface="Arial" panose="020B0604020202020204" pitchFamily="34" charset="0"/>
                <a:cs typeface="Arial" panose="020B0604020202020204" pitchFamily="34" charset="0"/>
              </a:rPr>
              <a:t>ESP32 External Power</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0"/>
            <a:ext cx="8686800" cy="5638800"/>
          </a:xfrm>
        </p:spPr>
        <p:txBody>
          <a:bodyPr anchor="ctr">
            <a:noAutofit/>
          </a:bodyPr>
          <a:lstStyle/>
          <a:p>
            <a:r>
              <a:rPr lang="en-US" sz="2000" b="1" dirty="0" smtClean="0"/>
              <a:t>Capacitors!</a:t>
            </a:r>
          </a:p>
          <a:p>
            <a:r>
              <a:rPr lang="en-US" sz="2000" b="1" dirty="0" smtClean="0"/>
              <a:t>Board </a:t>
            </a:r>
            <a:r>
              <a:rPr lang="en-US" sz="2000" b="1" dirty="0"/>
              <a:t>power input options and </a:t>
            </a:r>
            <a:r>
              <a:rPr lang="en-US" sz="2000" b="1" dirty="0" smtClean="0"/>
              <a:t>grounding</a:t>
            </a:r>
          </a:p>
          <a:p>
            <a:r>
              <a:rPr lang="en-US" sz="2000" b="1" dirty="0" smtClean="0"/>
              <a:t>External and USB Power</a:t>
            </a:r>
            <a:endParaRPr lang="en-US" sz="2000" b="1" dirty="0"/>
          </a:p>
          <a:p>
            <a:r>
              <a:rPr lang="en-US" sz="2000" b="1" dirty="0" smtClean="0"/>
              <a:t>Peripherals </a:t>
            </a:r>
            <a:r>
              <a:rPr lang="en-US" sz="2000" b="1" dirty="0"/>
              <a:t>with different voltage requirements – level shifting</a:t>
            </a:r>
          </a:p>
          <a:p>
            <a:r>
              <a:rPr lang="en-US" sz="2000" b="1" dirty="0" smtClean="0"/>
              <a:t>External </a:t>
            </a:r>
            <a:r>
              <a:rPr lang="en-US" sz="2000" b="1" dirty="0"/>
              <a:t>power circuit design</a:t>
            </a:r>
          </a:p>
          <a:p>
            <a:r>
              <a:rPr lang="en-US" sz="2000" b="1" dirty="0" smtClean="0"/>
              <a:t>WS2812B </a:t>
            </a:r>
            <a:r>
              <a:rPr lang="en-US" sz="2000" b="1" dirty="0"/>
              <a:t>and </a:t>
            </a:r>
            <a:r>
              <a:rPr lang="en-US" sz="2000" b="1" dirty="0" err="1"/>
              <a:t>Neopixel</a:t>
            </a:r>
            <a:r>
              <a:rPr lang="en-US" sz="2000" b="1" dirty="0"/>
              <a:t> </a:t>
            </a:r>
            <a:r>
              <a:rPr lang="en-US" sz="2000" b="1" dirty="0" smtClean="0"/>
              <a:t>connections</a:t>
            </a:r>
          </a:p>
          <a:p>
            <a:r>
              <a:rPr lang="en-US" sz="2000" b="1" dirty="0" smtClean="0"/>
              <a:t>Class </a:t>
            </a:r>
            <a:r>
              <a:rPr lang="en-US" sz="2000" b="1" dirty="0"/>
              <a:t>Sketch #3</a:t>
            </a:r>
          </a:p>
          <a:p>
            <a:r>
              <a:rPr lang="en-US" sz="2000" b="1" dirty="0" smtClean="0"/>
              <a:t>History </a:t>
            </a:r>
            <a:r>
              <a:rPr lang="en-US" sz="2000" b="1" dirty="0"/>
              <a:t>of Telecommunications and </a:t>
            </a:r>
            <a:r>
              <a:rPr lang="en-US" sz="2000" b="1" dirty="0" smtClean="0"/>
              <a:t>Networking</a:t>
            </a:r>
            <a:br>
              <a:rPr lang="en-US" sz="2000" b="1" dirty="0" smtClean="0"/>
            </a:br>
            <a:r>
              <a:rPr lang="en-US" sz="2000" b="1" dirty="0" smtClean="0"/>
              <a:t>(Time Permitting)</a:t>
            </a:r>
            <a:endParaRPr lang="en-US" sz="2000" b="1"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Our Second Component – Capacitors</a:t>
            </a:r>
            <a:endParaRPr lang="en-US" sz="32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112870" y="741405"/>
            <a:ext cx="4382930" cy="558319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solidFill>
                  <a:prstClr val="white"/>
                </a:solidFill>
              </a:rPr>
              <a:t>A capacitor is a two-terminal, electrical component. Along with resistors and inductors, they are one of the most fundamental passive components we use. You would have to look very hard to find a circuit which didn't have a capacitor in it</a:t>
            </a:r>
            <a:r>
              <a:rPr lang="en-US" b="1" dirty="0" smtClean="0">
                <a:solidFill>
                  <a:prstClr val="white"/>
                </a:solidFill>
              </a:rPr>
              <a:t>. </a:t>
            </a:r>
            <a:r>
              <a:rPr lang="en-US" sz="1300" b="1" dirty="0" smtClean="0">
                <a:solidFill>
                  <a:prstClr val="white"/>
                </a:solidFill>
              </a:rPr>
              <a:t>[</a:t>
            </a:r>
            <a:r>
              <a:rPr lang="en-US" sz="1300" b="1" dirty="0" err="1" smtClean="0">
                <a:solidFill>
                  <a:prstClr val="white"/>
                </a:solidFill>
              </a:rPr>
              <a:t>Sparkfun</a:t>
            </a:r>
            <a:r>
              <a:rPr lang="en-US" sz="1300" b="1" dirty="0" smtClean="0">
                <a:solidFill>
                  <a:prstClr val="white"/>
                </a:solidFill>
              </a:rPr>
              <a:t>]</a:t>
            </a:r>
            <a:endParaRPr lang="en-US" b="1" dirty="0" smtClean="0">
              <a:solidFill>
                <a:prstClr val="white"/>
              </a:solidFill>
            </a:endParaRPr>
          </a:p>
          <a:p>
            <a:pPr marL="342900" indent="-342900" algn="l">
              <a:buFont typeface="Arial" panose="020B0604020202020204" pitchFamily="34" charset="0"/>
              <a:buChar char="•"/>
            </a:pPr>
            <a:r>
              <a:rPr lang="en-US" b="1" dirty="0">
                <a:solidFill>
                  <a:prstClr val="white"/>
                </a:solidFill>
              </a:rPr>
              <a:t>What makes capacitors special is their ability to store energy; they're like a fully charged electric battery. Caps, as we usually refer to them, have all sorts of critical applications in circuits. Common applications include local energy storage, voltage spike suppression, and complex signal filtering</a:t>
            </a:r>
            <a:r>
              <a:rPr lang="en-US" b="1" dirty="0" smtClean="0">
                <a:solidFill>
                  <a:prstClr val="white"/>
                </a:solidFill>
              </a:rPr>
              <a:t>. </a:t>
            </a:r>
            <a:r>
              <a:rPr lang="en-US" sz="1300" b="1" dirty="0" smtClean="0">
                <a:solidFill>
                  <a:prstClr val="white"/>
                </a:solidFill>
              </a:rPr>
              <a:t>[</a:t>
            </a:r>
            <a:r>
              <a:rPr lang="en-US" sz="1300" b="1" dirty="0" err="1" smtClean="0">
                <a:solidFill>
                  <a:prstClr val="white"/>
                </a:solidFill>
              </a:rPr>
              <a:t>Sparkfun</a:t>
            </a:r>
            <a:r>
              <a:rPr lang="en-US" sz="1300" b="1" dirty="0" smtClean="0">
                <a:solidFill>
                  <a:prstClr val="white"/>
                </a:solidFill>
              </a:rPr>
              <a:t>]</a:t>
            </a:r>
            <a:endParaRPr lang="en-US" sz="1100" b="1" dirty="0" smtClean="0">
              <a:solidFill>
                <a:prstClr val="white"/>
              </a:solidFill>
            </a:endParaRPr>
          </a:p>
          <a:p>
            <a:pPr marL="342900" indent="-342900" algn="l">
              <a:buFont typeface="Arial" panose="020B0604020202020204" pitchFamily="34" charset="0"/>
              <a:buChar char="•"/>
            </a:pPr>
            <a:r>
              <a:rPr lang="en-US" b="1" dirty="0" smtClean="0">
                <a:solidFill>
                  <a:prstClr val="white"/>
                </a:solidFill>
              </a:rPr>
              <a:t>Capacitors come in two varieties, polarized and non-polarized. Polarized capacitors have specific leads for positive and negative electrical connections.</a:t>
            </a:r>
          </a:p>
          <a:p>
            <a:pPr marL="342900" indent="-342900" algn="l">
              <a:buFont typeface="Arial" panose="020B0604020202020204" pitchFamily="34" charset="0"/>
              <a:buChar char="•"/>
            </a:pPr>
            <a:r>
              <a:rPr lang="en-US" b="1" dirty="0" smtClean="0">
                <a:solidFill>
                  <a:prstClr val="white"/>
                </a:solidFill>
              </a:rPr>
              <a:t>Most polarized capacitors are electrolytic. An electrolytic capacitor is a polarized capacitor whose anode or positive plate is made of a metal that forms an insulating oxide layer through anodization. Due to their very thin dielectric oxide layer and enlarged anode surface, electrolytic capacitors have a much higher capacitance-voltage (CV) product per unit volume than ceramic capacitors or film capacitors, and so can have large capacitance values. </a:t>
            </a:r>
            <a:r>
              <a:rPr lang="en-US" sz="1300" b="1" dirty="0" smtClean="0">
                <a:solidFill>
                  <a:prstClr val="white"/>
                </a:solidFill>
              </a:rPr>
              <a:t>[Wikipedia]</a:t>
            </a:r>
            <a:endParaRPr lang="en-US" b="1" dirty="0" smtClean="0">
              <a:solidFill>
                <a:prstClr val="white"/>
              </a:solidFill>
            </a:endParaRPr>
          </a:p>
        </p:txBody>
      </p:sp>
      <p:sp>
        <p:nvSpPr>
          <p:cNvPr id="10" name="Rectangle 9"/>
          <p:cNvSpPr/>
          <p:nvPr/>
        </p:nvSpPr>
        <p:spPr>
          <a:xfrm>
            <a:off x="381000" y="6429375"/>
            <a:ext cx="8572497" cy="400110"/>
          </a:xfrm>
          <a:prstGeom prst="rect">
            <a:avLst/>
          </a:prstGeom>
        </p:spPr>
        <p:txBody>
          <a:bodyPr wrap="square">
            <a:spAutoFit/>
          </a:bodyPr>
          <a:lstStyle/>
          <a:p>
            <a:pPr algn="ctr"/>
            <a:r>
              <a:rPr lang="en-US" sz="2000" b="1" dirty="0" smtClean="0">
                <a:solidFill>
                  <a:srgbClr val="FFFF00"/>
                </a:solidFill>
                <a:latin typeface="Arial" panose="020B0604020202020204" pitchFamily="34" charset="0"/>
                <a:cs typeface="Arial" panose="020B0604020202020204" pitchFamily="34" charset="0"/>
              </a:rPr>
              <a:t>Capacitors are critical components, pervasive in electronic devices</a:t>
            </a:r>
            <a:endParaRPr lang="en-US" sz="2000" b="1" dirty="0">
              <a:solidFill>
                <a:srgbClr val="FFFF00"/>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2822" y="838200"/>
            <a:ext cx="1988078" cy="1326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823" y="2164248"/>
            <a:ext cx="4072084" cy="2545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4022" y="838200"/>
            <a:ext cx="2088978" cy="1326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703" y="4690250"/>
            <a:ext cx="3813123" cy="1767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254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Capacitors - Measurement</a:t>
            </a:r>
            <a:endParaRPr lang="en-US" sz="32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304800" y="762000"/>
            <a:ext cx="6400800" cy="3810000"/>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prstClr val="white"/>
                </a:solidFill>
              </a:rPr>
              <a:t>Each </a:t>
            </a:r>
            <a:r>
              <a:rPr lang="en-US" b="1" dirty="0">
                <a:solidFill>
                  <a:prstClr val="white"/>
                </a:solidFill>
              </a:rPr>
              <a:t>capacitor is built to have a specific amount of capacitance. The capacitance of a capacitor tells you how much charge it can store, more capacitance means more capacity to store charge. The standard unit of capacitance is called the farad, which is abbreviated F.</a:t>
            </a:r>
          </a:p>
          <a:p>
            <a:pPr algn="l"/>
            <a:endParaRPr lang="en-US" b="1" dirty="0">
              <a:solidFill>
                <a:prstClr val="white"/>
              </a:solidFill>
            </a:endParaRPr>
          </a:p>
          <a:p>
            <a:pPr algn="l"/>
            <a:r>
              <a:rPr lang="en-US" b="1" dirty="0">
                <a:solidFill>
                  <a:prstClr val="white"/>
                </a:solidFill>
              </a:rPr>
              <a:t>It turns out that a farad is a lot of capacitance, even 0.001F (1 </a:t>
            </a:r>
            <a:r>
              <a:rPr lang="en-US" b="1" dirty="0" err="1">
                <a:solidFill>
                  <a:prstClr val="white"/>
                </a:solidFill>
              </a:rPr>
              <a:t>milifarad</a:t>
            </a:r>
            <a:r>
              <a:rPr lang="en-US" b="1" dirty="0">
                <a:solidFill>
                  <a:prstClr val="white"/>
                </a:solidFill>
              </a:rPr>
              <a:t> -- 1mF) is a big capacitor. Usually you'll see capacitors rated in the pico- (10-12) to microfarad (10-6) range</a:t>
            </a:r>
            <a:r>
              <a:rPr lang="en-US" b="1" dirty="0" smtClean="0">
                <a:solidFill>
                  <a:prstClr val="white"/>
                </a:solidFill>
              </a:rPr>
              <a:t>.</a:t>
            </a:r>
          </a:p>
          <a:p>
            <a:pPr algn="l"/>
            <a:endParaRPr lang="en-US" b="1" dirty="0" smtClean="0">
              <a:solidFill>
                <a:prstClr val="white"/>
              </a:solidFill>
            </a:endParaRPr>
          </a:p>
          <a:p>
            <a:pPr algn="l"/>
            <a:r>
              <a:rPr lang="en-US" b="1" dirty="0">
                <a:solidFill>
                  <a:prstClr val="white"/>
                </a:solidFill>
              </a:rPr>
              <a:t>When you get into the farad to </a:t>
            </a:r>
            <a:r>
              <a:rPr lang="en-US" b="1" dirty="0" err="1">
                <a:solidFill>
                  <a:prstClr val="white"/>
                </a:solidFill>
              </a:rPr>
              <a:t>kilofarad</a:t>
            </a:r>
            <a:r>
              <a:rPr lang="en-US" b="1" dirty="0">
                <a:solidFill>
                  <a:prstClr val="white"/>
                </a:solidFill>
              </a:rPr>
              <a:t> range of capacitance, you start talking about special caps called super or ultra-capacitors</a:t>
            </a:r>
            <a:r>
              <a:rPr lang="en-US" b="1" dirty="0" smtClean="0">
                <a:solidFill>
                  <a:prstClr val="white"/>
                </a:solidFill>
              </a:rPr>
              <a:t>.</a:t>
            </a:r>
          </a:p>
          <a:p>
            <a:pPr algn="l"/>
            <a:r>
              <a:rPr lang="en-US" sz="900" b="1" dirty="0" smtClean="0">
                <a:solidFill>
                  <a:prstClr val="white"/>
                </a:solidFill>
              </a:rPr>
              <a:t>[</a:t>
            </a:r>
            <a:r>
              <a:rPr lang="en-US" sz="900" b="1" dirty="0" err="1" smtClean="0">
                <a:solidFill>
                  <a:prstClr val="white"/>
                </a:solidFill>
              </a:rPr>
              <a:t>Sparkfun</a:t>
            </a:r>
            <a:r>
              <a:rPr lang="en-US" sz="900" b="1" dirty="0" smtClean="0">
                <a:solidFill>
                  <a:prstClr val="white"/>
                </a:solidFill>
              </a:rPr>
              <a:t>]</a:t>
            </a:r>
          </a:p>
        </p:txBody>
      </p:sp>
      <p:graphicFrame>
        <p:nvGraphicFramePr>
          <p:cNvPr id="3" name="Table 2"/>
          <p:cNvGraphicFramePr>
            <a:graphicFrameLocks noGrp="1"/>
          </p:cNvGraphicFramePr>
          <p:nvPr>
            <p:extLst>
              <p:ext uri="{D42A27DB-BD31-4B8C-83A1-F6EECF244321}">
                <p14:modId xmlns:p14="http://schemas.microsoft.com/office/powerpoint/2010/main" val="2780020919"/>
              </p:ext>
            </p:extLst>
          </p:nvPr>
        </p:nvGraphicFramePr>
        <p:xfrm>
          <a:off x="1390648" y="4645182"/>
          <a:ext cx="7448552" cy="1984218"/>
        </p:xfrm>
        <a:graphic>
          <a:graphicData uri="http://schemas.openxmlformats.org/drawingml/2006/table">
            <a:tbl>
              <a:tblPr/>
              <a:tblGrid>
                <a:gridCol w="1862138"/>
                <a:gridCol w="1862138"/>
                <a:gridCol w="1862138"/>
                <a:gridCol w="1862138"/>
              </a:tblGrid>
              <a:tr h="330703">
                <a:tc>
                  <a:txBody>
                    <a:bodyPr/>
                    <a:lstStyle/>
                    <a:p>
                      <a:pPr algn="l"/>
                      <a:r>
                        <a:rPr lang="en-US" sz="1400" b="1" dirty="0">
                          <a:effectLst/>
                          <a:latin typeface="Arial" panose="020B0604020202020204" pitchFamily="34" charset="0"/>
                          <a:cs typeface="Arial" panose="020B0604020202020204" pitchFamily="34" charset="0"/>
                        </a:rPr>
                        <a:t>Prefix Name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b="1">
                          <a:effectLst/>
                          <a:latin typeface="Arial" panose="020B0604020202020204" pitchFamily="34" charset="0"/>
                          <a:cs typeface="Arial" panose="020B0604020202020204" pitchFamily="34" charset="0"/>
                        </a:rPr>
                        <a:t>Abbreviation</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b="1">
                          <a:effectLst/>
                          <a:latin typeface="Arial" panose="020B0604020202020204" pitchFamily="34" charset="0"/>
                          <a:cs typeface="Arial" panose="020B0604020202020204" pitchFamily="34" charset="0"/>
                        </a:rPr>
                        <a:t>Weight</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b="1" dirty="0">
                          <a:effectLst/>
                          <a:latin typeface="Arial" panose="020B0604020202020204" pitchFamily="34" charset="0"/>
                          <a:cs typeface="Arial" panose="020B0604020202020204" pitchFamily="34" charset="0"/>
                        </a:rPr>
                        <a:t>Equivalent Farads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Picofarad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pF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-12</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0.000000000001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Nanofarad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nF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-9</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0.000000001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Microfarad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µF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0.000001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Milifarad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mF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-3</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0.001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Kilofarad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kF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3</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1000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981200"/>
            <a:ext cx="1603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388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Capacitors - Operation</a:t>
            </a:r>
            <a:endParaRPr lang="en-US" sz="32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304800" y="762000"/>
            <a:ext cx="8305800" cy="3505200"/>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prstClr val="white"/>
                </a:solidFill>
              </a:rPr>
              <a:t>When positive and negative charges coalesce on the capacitor plates, the capacitor becomes charged. A capacitor can retain its electric field -- hold its charge -- because the positive and negative charges on each of the plates attract each other but never reach each other.</a:t>
            </a:r>
          </a:p>
          <a:p>
            <a:pPr algn="l"/>
            <a:endParaRPr lang="en-US" b="1" dirty="0">
              <a:solidFill>
                <a:prstClr val="white"/>
              </a:solidFill>
            </a:endParaRPr>
          </a:p>
          <a:p>
            <a:pPr algn="l"/>
            <a:r>
              <a:rPr lang="en-US" b="1" dirty="0">
                <a:solidFill>
                  <a:prstClr val="white"/>
                </a:solidFill>
              </a:rPr>
              <a:t>At some point the capacitor plates will be so full of charges that they just can't accept any more. There are enough negative charges on one plate that they can repel any others that try to join. This is where the capacitance (farads) of a capacitor comes into play, which tells you the maximum amount of charge the cap can store.</a:t>
            </a:r>
          </a:p>
          <a:p>
            <a:pPr algn="l"/>
            <a:endParaRPr lang="en-US" b="1" dirty="0">
              <a:solidFill>
                <a:prstClr val="white"/>
              </a:solidFill>
            </a:endParaRPr>
          </a:p>
          <a:p>
            <a:pPr algn="l"/>
            <a:r>
              <a:rPr lang="en-US" b="1" dirty="0">
                <a:solidFill>
                  <a:prstClr val="white"/>
                </a:solidFill>
              </a:rPr>
              <a:t>If a path in the circuit is created, which allows the charges to find another path to each other, they'll leave the capacitor, and it will discharge</a:t>
            </a:r>
            <a:r>
              <a:rPr lang="en-US" b="1" dirty="0" smtClean="0">
                <a:solidFill>
                  <a:prstClr val="white"/>
                </a:solidFill>
              </a:rPr>
              <a:t>.</a:t>
            </a:r>
            <a:br>
              <a:rPr lang="en-US" b="1" dirty="0" smtClean="0">
                <a:solidFill>
                  <a:prstClr val="white"/>
                </a:solidFill>
              </a:rPr>
            </a:br>
            <a:r>
              <a:rPr lang="en-US" sz="1000" b="1" dirty="0" smtClean="0">
                <a:solidFill>
                  <a:prstClr val="white"/>
                </a:solidFill>
              </a:rPr>
              <a:t>[</a:t>
            </a:r>
            <a:r>
              <a:rPr lang="en-US" sz="1000" b="1" dirty="0" err="1" smtClean="0">
                <a:solidFill>
                  <a:prstClr val="white"/>
                </a:solidFill>
              </a:rPr>
              <a:t>Sparkfun</a:t>
            </a:r>
            <a:r>
              <a:rPr lang="en-US" sz="1000" b="1" dirty="0" smtClean="0">
                <a:solidFill>
                  <a:prstClr val="white"/>
                </a:solidFill>
              </a:rPr>
              <a:t>]</a:t>
            </a:r>
            <a:endParaRPr lang="en-US" b="1" dirty="0" smtClean="0">
              <a:solidFill>
                <a:prstClr val="white"/>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4133850"/>
            <a:ext cx="291465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967" y="4133850"/>
            <a:ext cx="3026833"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98" y="4133850"/>
            <a:ext cx="256987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7504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Board Power Input Options And Grounding</a:t>
            </a:r>
            <a:endParaRPr lang="en-US" sz="32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304800" y="762000"/>
            <a:ext cx="8305800" cy="396240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smtClean="0">
                <a:solidFill>
                  <a:prstClr val="white"/>
                </a:solidFill>
              </a:rPr>
              <a:t>All boards can be powered externally, without USB connected. </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Some boards, such as the Arduino Uno, have an external power connector right on the board.</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For other boards, things can get more complicated</a:t>
            </a:r>
          </a:p>
          <a:p>
            <a:pPr marL="342900" indent="-342900" algn="l">
              <a:buFont typeface="Arial" panose="020B0604020202020204" pitchFamily="34" charset="0"/>
              <a:buChar char="•"/>
            </a:pPr>
            <a:r>
              <a:rPr lang="en-US" b="1" dirty="0" smtClean="0">
                <a:solidFill>
                  <a:prstClr val="white"/>
                </a:solidFill>
              </a:rPr>
              <a:t>The #1 rule in all cases is that </a:t>
            </a:r>
            <a:r>
              <a:rPr lang="en-US" b="1" dirty="0" smtClean="0">
                <a:solidFill>
                  <a:srgbClr val="FFFF00"/>
                </a:solidFill>
              </a:rPr>
              <a:t>ALL DEVICES MUST SHARE A COMMON GROUND (RAIL). </a:t>
            </a:r>
          </a:p>
          <a:p>
            <a:pPr marL="342900" indent="-342900" algn="l">
              <a:buFont typeface="Arial" panose="020B0604020202020204" pitchFamily="34" charset="0"/>
              <a:buChar char="•"/>
            </a:pPr>
            <a:r>
              <a:rPr lang="en-US" b="1" dirty="0" smtClean="0">
                <a:solidFill>
                  <a:prstClr val="white"/>
                </a:solidFill>
              </a:rPr>
              <a:t>Failure to provide common ground can, and probably will, cause component damage</a:t>
            </a:r>
          </a:p>
          <a:p>
            <a:pPr marL="342900" indent="-342900" algn="l">
              <a:buFont typeface="Arial" panose="020B0604020202020204" pitchFamily="34" charset="0"/>
              <a:buChar char="•"/>
            </a:pPr>
            <a:r>
              <a:rPr lang="en-US" b="1" dirty="0" smtClean="0">
                <a:solidFill>
                  <a:srgbClr val="FFFF00"/>
                </a:solidFill>
              </a:rPr>
              <a:t>It is very dangerous to connect USB power and external power rails together.</a:t>
            </a:r>
            <a:r>
              <a:rPr lang="en-US" b="1" dirty="0" smtClean="0">
                <a:solidFill>
                  <a:prstClr val="white"/>
                </a:solidFill>
              </a:rPr>
              <a:t> </a:t>
            </a:r>
            <a:r>
              <a:rPr lang="en-US" b="1" dirty="0" smtClean="0">
                <a:solidFill>
                  <a:srgbClr val="FF0000"/>
                </a:solidFill>
              </a:rPr>
              <a:t>Damage and even fire can result.</a:t>
            </a:r>
            <a:r>
              <a:rPr lang="en-US" b="1" dirty="0" smtClean="0">
                <a:solidFill>
                  <a:prstClr val="white"/>
                </a:solidFill>
              </a:rPr>
              <a:t/>
            </a:r>
            <a:br>
              <a:rPr lang="en-US" b="1" dirty="0" smtClean="0">
                <a:solidFill>
                  <a:prstClr val="white"/>
                </a:solidFill>
              </a:rPr>
            </a:br>
            <a:endParaRPr lang="en-US" b="1" dirty="0" smtClean="0">
              <a:solidFill>
                <a:prstClr val="white"/>
              </a:solidFill>
            </a:endParaRP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791074"/>
            <a:ext cx="34004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791074"/>
            <a:ext cx="4889007"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31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External and USB Power</a:t>
            </a:r>
            <a:endParaRPr lang="en-US" dirty="0"/>
          </a:p>
        </p:txBody>
      </p:sp>
      <p:sp>
        <p:nvSpPr>
          <p:cNvPr id="3" name="Content Placeholder 2"/>
          <p:cNvSpPr>
            <a:spLocks noGrp="1"/>
          </p:cNvSpPr>
          <p:nvPr>
            <p:ph idx="1"/>
          </p:nvPr>
        </p:nvSpPr>
        <p:spPr>
          <a:xfrm>
            <a:off x="152400" y="838200"/>
            <a:ext cx="8686800" cy="5562600"/>
          </a:xfrm>
        </p:spPr>
        <p:txBody>
          <a:bodyPr>
            <a:noAutofit/>
          </a:bodyPr>
          <a:lstStyle/>
          <a:p>
            <a:r>
              <a:rPr lang="en-US" sz="2350" dirty="0" smtClean="0"/>
              <a:t>Connecting USB and external power at the same time will frequently fry a board. This is especially true for the ESP-32, which uses lower capacity power regulation as it uses 3VDC.</a:t>
            </a:r>
          </a:p>
          <a:p>
            <a:r>
              <a:rPr lang="en-US" sz="2350" dirty="0" smtClean="0"/>
              <a:t>The easiest solution is (obviously) to only have one plugged in at a time.</a:t>
            </a:r>
          </a:p>
          <a:p>
            <a:r>
              <a:rPr lang="en-US" sz="2350" dirty="0" smtClean="0"/>
              <a:t>BEWARE!: As previously noted, when on USB power many boards will still supply 4.2VDC from the USB connector to the 5 volt rail. This allows peripherals to operate on USB power.</a:t>
            </a:r>
          </a:p>
          <a:p>
            <a:r>
              <a:rPr lang="en-US" sz="2350" dirty="0" smtClean="0"/>
              <a:t>That’s not a problem for low current devices, but quantities of </a:t>
            </a:r>
            <a:r>
              <a:rPr lang="en-US" sz="2350" dirty="0" err="1" smtClean="0"/>
              <a:t>Neopixels</a:t>
            </a:r>
            <a:r>
              <a:rPr lang="en-US" sz="2350" dirty="0" smtClean="0"/>
              <a:t> will burn out the regulator, the laptop’s USB chip, </a:t>
            </a:r>
            <a:r>
              <a:rPr lang="en-US" sz="2350" i="1" dirty="0" smtClean="0"/>
              <a:t>or both</a:t>
            </a:r>
            <a:r>
              <a:rPr lang="en-US" sz="2350" dirty="0" smtClean="0"/>
              <a:t>.</a:t>
            </a:r>
          </a:p>
          <a:p>
            <a:r>
              <a:rPr lang="en-US" sz="2350" dirty="0" smtClean="0"/>
              <a:t>The solution to this problem is to place a diode in-line between the 5 volt rail and the board’s input power pin.</a:t>
            </a:r>
          </a:p>
          <a:p>
            <a:r>
              <a:rPr lang="en-US" sz="2350" dirty="0" smtClean="0"/>
              <a:t>The diode prevents power from “flowing back” from USB power to the peripherals.</a:t>
            </a:r>
            <a:endParaRPr lang="en-US" sz="2350" dirty="0"/>
          </a:p>
        </p:txBody>
      </p:sp>
    </p:spTree>
    <p:extLst>
      <p:ext uri="{BB962C8B-B14F-4D97-AF65-F5344CB8AC3E}">
        <p14:creationId xmlns:p14="http://schemas.microsoft.com/office/powerpoint/2010/main" val="36869260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9231</TotalTime>
  <Words>2745</Words>
  <Application>Microsoft Office PowerPoint</Application>
  <PresentationFormat>On-screen Show (4:3)</PresentationFormat>
  <Paragraphs>241</Paragraphs>
  <Slides>24</Slides>
  <Notes>0</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1_Office Theme</vt:lpstr>
      <vt:lpstr>SEICHE 2022 Introduction to Arduino Lesson 9 – ESP32 and External Power Sources POST UPDATED TO MATCH CLASS COVERAGE</vt:lpstr>
      <vt:lpstr>REMEMBER!</vt:lpstr>
      <vt:lpstr>Lesson Plan Overview</vt:lpstr>
      <vt:lpstr>Lesson 9 – ESP32 External Power</vt:lpstr>
      <vt:lpstr>Our Second Component – Capacitors</vt:lpstr>
      <vt:lpstr>Capacitors - Measurement</vt:lpstr>
      <vt:lpstr>Capacitors - Operation</vt:lpstr>
      <vt:lpstr>Board Power Input Options And Grounding</vt:lpstr>
      <vt:lpstr>External and USB Power</vt:lpstr>
      <vt:lpstr>Different Voltage Requirements</vt:lpstr>
      <vt:lpstr>Level Shifters</vt:lpstr>
      <vt:lpstr>External Power Circuit Design</vt:lpstr>
      <vt:lpstr>The WS2812B LED aka Neopixel</vt:lpstr>
      <vt:lpstr>External Power and WS2812B Neopixels</vt:lpstr>
      <vt:lpstr>History of Telecommunications Part 2</vt:lpstr>
      <vt:lpstr>Local Area Networks</vt:lpstr>
      <vt:lpstr>Wireless LAN (WiFi)</vt:lpstr>
      <vt:lpstr>Cellular Voice Networks</vt:lpstr>
      <vt:lpstr>Cellular Data Networks</vt:lpstr>
      <vt:lpstr>WiFi and Cellular</vt:lpstr>
      <vt:lpstr>The Internet - Architecture</vt:lpstr>
      <vt:lpstr>The OSI/ISO Layered Network Model</vt:lpstr>
      <vt:lpstr>ISO/OSI vs The TCP/IP Model</vt:lpstr>
      <vt:lpstr>Formal End of Lesson 9</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153</cp:revision>
  <cp:lastPrinted>2022-04-05T16:48:27Z</cp:lastPrinted>
  <dcterms:created xsi:type="dcterms:W3CDTF">2022-02-01T06:18:00Z</dcterms:created>
  <dcterms:modified xsi:type="dcterms:W3CDTF">2022-04-11T03:29:01Z</dcterms:modified>
</cp:coreProperties>
</file>